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Slab"/>
      <p:regular r:id="rId40"/>
      <p:bold r:id="rId41"/>
    </p:embeddedFont>
    <p:embeddedFont>
      <p:font typeface="Exo 2"/>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icmLghzCH9t5aTTZWJeHKClW+9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19686D-1093-44F8-BB37-023026DD999E}">
  <a:tblStyle styleId="{D119686D-1093-44F8-BB37-023026DD999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20" Type="http://schemas.openxmlformats.org/officeDocument/2006/relationships/slide" Target="slides/slide15.xml"/><Relationship Id="rId42" Type="http://schemas.openxmlformats.org/officeDocument/2006/relationships/font" Target="fonts/Exo2-regular.fntdata"/><Relationship Id="rId41" Type="http://schemas.openxmlformats.org/officeDocument/2006/relationships/font" Target="fonts/RobotoSlab-bold.fntdata"/><Relationship Id="rId22" Type="http://schemas.openxmlformats.org/officeDocument/2006/relationships/slide" Target="slides/slide17.xml"/><Relationship Id="rId44" Type="http://schemas.openxmlformats.org/officeDocument/2006/relationships/font" Target="fonts/Exo2-italic.fntdata"/><Relationship Id="rId21" Type="http://schemas.openxmlformats.org/officeDocument/2006/relationships/slide" Target="slides/slide16.xml"/><Relationship Id="rId43" Type="http://schemas.openxmlformats.org/officeDocument/2006/relationships/font" Target="fonts/Exo2-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Exo2-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e386280d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de386280d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f7929ea6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5f7929ea6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107916"/>
              </a:lnSpc>
              <a:spcBef>
                <a:spcPts val="1200"/>
              </a:spcBef>
              <a:spcAft>
                <a:spcPts val="12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các cặp ảnh giống nhau ở điều kiện khác nhau (ví dụ: góc chụp, tư thế người mẫu, ánh sáng...)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f7929ea6a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35f7929ea6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3022be4d6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73022be4d6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f7929ea6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35f7929ea6a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f7929ea6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5f7929ea6a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f7929ea6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5f7929ea6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e386280d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de386280d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f7929ea6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5f7929ea6a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5f7929ea6a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5f7929ea6a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f7929ea6a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5f7929ea6a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f7929ea6a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5f7929ea6a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f7929ea6a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5f7929ea6a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f7929ea6a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5f7929ea6a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31919fbfd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731919fbfd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438e9f0c3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e438e9f0c3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5f7929ea6a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5f7929ea6a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f7929ea6a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5f7929ea6a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f7929ea6a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5f7929ea6a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f7929ea6a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5f7929ea6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f7929ea6a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35f7929ea6a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de50d0ce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6de50d0ce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f728543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df728543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1d978852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71d9788520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3022be4d6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73022be4d6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f7929ea6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5f7929ea6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3022be4d6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73022be4d6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3022be4d6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73022be4d6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929ea6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5f7929ea6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8"/>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4350"/>
            </a:lvl1pPr>
            <a:lvl2pPr lvl="1" algn="l">
              <a:lnSpc>
                <a:spcPct val="100000"/>
              </a:lnSpc>
              <a:spcBef>
                <a:spcPts val="0"/>
              </a:spcBef>
              <a:spcAft>
                <a:spcPts val="0"/>
              </a:spcAft>
              <a:buSzPts val="5800"/>
              <a:buNone/>
              <a:defRPr b="1" sz="4350"/>
            </a:lvl2pPr>
            <a:lvl3pPr lvl="2" algn="l">
              <a:lnSpc>
                <a:spcPct val="100000"/>
              </a:lnSpc>
              <a:spcBef>
                <a:spcPts val="0"/>
              </a:spcBef>
              <a:spcAft>
                <a:spcPts val="0"/>
              </a:spcAft>
              <a:buSzPts val="5800"/>
              <a:buNone/>
              <a:defRPr b="1" sz="4350"/>
            </a:lvl3pPr>
            <a:lvl4pPr lvl="3" algn="l">
              <a:lnSpc>
                <a:spcPct val="100000"/>
              </a:lnSpc>
              <a:spcBef>
                <a:spcPts val="0"/>
              </a:spcBef>
              <a:spcAft>
                <a:spcPts val="0"/>
              </a:spcAft>
              <a:buSzPts val="5800"/>
              <a:buNone/>
              <a:defRPr b="1" sz="4350"/>
            </a:lvl4pPr>
            <a:lvl5pPr lvl="4" algn="l">
              <a:lnSpc>
                <a:spcPct val="100000"/>
              </a:lnSpc>
              <a:spcBef>
                <a:spcPts val="0"/>
              </a:spcBef>
              <a:spcAft>
                <a:spcPts val="0"/>
              </a:spcAft>
              <a:buSzPts val="5800"/>
              <a:buNone/>
              <a:defRPr b="1" sz="4350"/>
            </a:lvl5pPr>
            <a:lvl6pPr lvl="5" algn="l">
              <a:lnSpc>
                <a:spcPct val="100000"/>
              </a:lnSpc>
              <a:spcBef>
                <a:spcPts val="0"/>
              </a:spcBef>
              <a:spcAft>
                <a:spcPts val="0"/>
              </a:spcAft>
              <a:buSzPts val="5800"/>
              <a:buNone/>
              <a:defRPr b="1" sz="4350"/>
            </a:lvl6pPr>
            <a:lvl7pPr lvl="6" algn="l">
              <a:lnSpc>
                <a:spcPct val="100000"/>
              </a:lnSpc>
              <a:spcBef>
                <a:spcPts val="0"/>
              </a:spcBef>
              <a:spcAft>
                <a:spcPts val="0"/>
              </a:spcAft>
              <a:buSzPts val="5800"/>
              <a:buNone/>
              <a:defRPr b="1" sz="4350"/>
            </a:lvl7pPr>
            <a:lvl8pPr lvl="7" algn="l">
              <a:lnSpc>
                <a:spcPct val="100000"/>
              </a:lnSpc>
              <a:spcBef>
                <a:spcPts val="0"/>
              </a:spcBef>
              <a:spcAft>
                <a:spcPts val="0"/>
              </a:spcAft>
              <a:buSzPts val="5800"/>
              <a:buNone/>
              <a:defRPr b="1" sz="4350"/>
            </a:lvl8pPr>
            <a:lvl9pPr lvl="8" algn="l">
              <a:lnSpc>
                <a:spcPct val="100000"/>
              </a:lnSpc>
              <a:spcBef>
                <a:spcPts val="0"/>
              </a:spcBef>
              <a:spcAft>
                <a:spcPts val="0"/>
              </a:spcAft>
              <a:buSzPts val="5800"/>
              <a:buNone/>
              <a:defRPr b="1" sz="4350"/>
            </a:lvl9pPr>
          </a:lstStyle>
          <a:p/>
        </p:txBody>
      </p:sp>
      <p:sp>
        <p:nvSpPr>
          <p:cNvPr id="11" name="Google Shape;11;p18"/>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6" name="Google Shape;2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1"/>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3300"/>
            </a:lvl1pPr>
            <a:lvl2pPr lvl="1" algn="l">
              <a:lnSpc>
                <a:spcPct val="100000"/>
              </a:lnSpc>
              <a:spcBef>
                <a:spcPts val="0"/>
              </a:spcBef>
              <a:spcAft>
                <a:spcPts val="0"/>
              </a:spcAft>
              <a:buSzPts val="4400"/>
              <a:buNone/>
              <a:defRPr b="1" sz="3300"/>
            </a:lvl2pPr>
            <a:lvl3pPr lvl="2" algn="l">
              <a:lnSpc>
                <a:spcPct val="100000"/>
              </a:lnSpc>
              <a:spcBef>
                <a:spcPts val="0"/>
              </a:spcBef>
              <a:spcAft>
                <a:spcPts val="0"/>
              </a:spcAft>
              <a:buSzPts val="4400"/>
              <a:buNone/>
              <a:defRPr b="1" sz="3300"/>
            </a:lvl3pPr>
            <a:lvl4pPr lvl="3" algn="l">
              <a:lnSpc>
                <a:spcPct val="100000"/>
              </a:lnSpc>
              <a:spcBef>
                <a:spcPts val="0"/>
              </a:spcBef>
              <a:spcAft>
                <a:spcPts val="0"/>
              </a:spcAft>
              <a:buSzPts val="4400"/>
              <a:buNone/>
              <a:defRPr b="1" sz="3300"/>
            </a:lvl4pPr>
            <a:lvl5pPr lvl="4" algn="l">
              <a:lnSpc>
                <a:spcPct val="100000"/>
              </a:lnSpc>
              <a:spcBef>
                <a:spcPts val="0"/>
              </a:spcBef>
              <a:spcAft>
                <a:spcPts val="0"/>
              </a:spcAft>
              <a:buSzPts val="4400"/>
              <a:buNone/>
              <a:defRPr b="1" sz="3300"/>
            </a:lvl5pPr>
            <a:lvl6pPr lvl="5" algn="l">
              <a:lnSpc>
                <a:spcPct val="100000"/>
              </a:lnSpc>
              <a:spcBef>
                <a:spcPts val="0"/>
              </a:spcBef>
              <a:spcAft>
                <a:spcPts val="0"/>
              </a:spcAft>
              <a:buSzPts val="4400"/>
              <a:buNone/>
              <a:defRPr b="1" sz="3300"/>
            </a:lvl6pPr>
            <a:lvl7pPr lvl="6" algn="l">
              <a:lnSpc>
                <a:spcPct val="100000"/>
              </a:lnSpc>
              <a:spcBef>
                <a:spcPts val="0"/>
              </a:spcBef>
              <a:spcAft>
                <a:spcPts val="0"/>
              </a:spcAft>
              <a:buSzPts val="4400"/>
              <a:buNone/>
              <a:defRPr b="1" sz="3300"/>
            </a:lvl7pPr>
            <a:lvl8pPr lvl="7" algn="l">
              <a:lnSpc>
                <a:spcPct val="100000"/>
              </a:lnSpc>
              <a:spcBef>
                <a:spcPts val="0"/>
              </a:spcBef>
              <a:spcAft>
                <a:spcPts val="0"/>
              </a:spcAft>
              <a:buSzPts val="4400"/>
              <a:buNone/>
              <a:defRPr b="1" sz="3300"/>
            </a:lvl8pPr>
            <a:lvl9pPr lvl="8" algn="l">
              <a:lnSpc>
                <a:spcPct val="100000"/>
              </a:lnSpc>
              <a:spcBef>
                <a:spcPts val="0"/>
              </a:spcBef>
              <a:spcAft>
                <a:spcPts val="0"/>
              </a:spcAft>
              <a:buSzPts val="4400"/>
              <a:buNone/>
              <a:defRPr b="1" sz="3300"/>
            </a:lvl9pPr>
          </a:lstStyle>
          <a:p/>
        </p:txBody>
      </p:sp>
      <p:sp>
        <p:nvSpPr>
          <p:cNvPr id="31" name="Google Shape;31;p21"/>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p:txBody>
      </p:sp>
      <p:sp>
        <p:nvSpPr>
          <p:cNvPr id="32" name="Google Shape;3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3" name="Shape 33"/>
        <p:cNvGrpSpPr/>
        <p:nvPr/>
      </p:nvGrpSpPr>
      <p:grpSpPr>
        <a:xfrm>
          <a:off x="0" y="0"/>
          <a:ext cx="0" cy="0"/>
          <a:chOff x="0" y="0"/>
          <a:chExt cx="0" cy="0"/>
        </a:xfrm>
      </p:grpSpPr>
      <p:sp>
        <p:nvSpPr>
          <p:cNvPr id="34" name="Google Shape;34;p22"/>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5" name="Google Shape;35;p22"/>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450"/>
              </a:spcBef>
              <a:spcAft>
                <a:spcPts val="0"/>
              </a:spcAft>
              <a:buSzPts val="2400"/>
              <a:buChar char="◎"/>
              <a:defRPr sz="18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1800"/>
            </a:lvl4pPr>
            <a:lvl5pPr indent="-381000" lvl="4" marL="2286000" algn="l">
              <a:lnSpc>
                <a:spcPct val="100000"/>
              </a:lnSpc>
              <a:spcBef>
                <a:spcPts val="0"/>
              </a:spcBef>
              <a:spcAft>
                <a:spcPts val="0"/>
              </a:spcAft>
              <a:buSzPts val="2400"/>
              <a:buChar char="○"/>
              <a:defRPr sz="1800"/>
            </a:lvl5pPr>
            <a:lvl6pPr indent="-381000" lvl="5" marL="2743200" algn="l">
              <a:lnSpc>
                <a:spcPct val="100000"/>
              </a:lnSpc>
              <a:spcBef>
                <a:spcPts val="0"/>
              </a:spcBef>
              <a:spcAft>
                <a:spcPts val="0"/>
              </a:spcAft>
              <a:buSzPts val="2400"/>
              <a:buChar char="■"/>
              <a:defRPr sz="1800"/>
            </a:lvl6pPr>
            <a:lvl7pPr indent="-381000" lvl="6" marL="3200400" algn="l">
              <a:lnSpc>
                <a:spcPct val="100000"/>
              </a:lnSpc>
              <a:spcBef>
                <a:spcPts val="0"/>
              </a:spcBef>
              <a:spcAft>
                <a:spcPts val="0"/>
              </a:spcAft>
              <a:buSzPts val="2400"/>
              <a:buChar char="●"/>
              <a:defRPr sz="1800"/>
            </a:lvl7pPr>
            <a:lvl8pPr indent="-381000" lvl="7" marL="3657600" algn="l">
              <a:lnSpc>
                <a:spcPct val="100000"/>
              </a:lnSpc>
              <a:spcBef>
                <a:spcPts val="0"/>
              </a:spcBef>
              <a:spcAft>
                <a:spcPts val="0"/>
              </a:spcAft>
              <a:buSzPts val="2400"/>
              <a:buChar char="○"/>
              <a:defRPr sz="1800"/>
            </a:lvl8pPr>
            <a:lvl9pPr indent="-381000" lvl="8" marL="4114800" algn="l">
              <a:lnSpc>
                <a:spcPct val="100000"/>
              </a:lnSpc>
              <a:spcBef>
                <a:spcPts val="0"/>
              </a:spcBef>
              <a:spcAft>
                <a:spcPts val="0"/>
              </a:spcAft>
              <a:buSzPts val="2400"/>
              <a:buChar char="■"/>
              <a:defRPr sz="1800"/>
            </a:lvl9pPr>
          </a:lstStyle>
          <a:p/>
        </p:txBody>
      </p:sp>
      <p:sp>
        <p:nvSpPr>
          <p:cNvPr id="36" name="Google Shape;36;p22"/>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23"/>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9" name="Google Shape;39;p2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0" name="Shape 40"/>
        <p:cNvGrpSpPr/>
        <p:nvPr/>
      </p:nvGrpSpPr>
      <p:grpSpPr>
        <a:xfrm>
          <a:off x="0" y="0"/>
          <a:ext cx="0" cy="0"/>
          <a:chOff x="0" y="0"/>
          <a:chExt cx="0" cy="0"/>
        </a:xfrm>
      </p:grpSpPr>
      <p:sp>
        <p:nvSpPr>
          <p:cNvPr id="41" name="Google Shape;41;p19"/>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2" name="Google Shape;42;p19"/>
          <p:cNvSpPr txBox="1"/>
          <p:nvPr>
            <p:ph idx="1" type="body"/>
          </p:nvPr>
        </p:nvSpPr>
        <p:spPr>
          <a:xfrm>
            <a:off x="78613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3" name="Google Shape;43;p19"/>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4" name="Google Shape;44;p19"/>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5" name="Shape 45"/>
        <p:cNvGrpSpPr/>
        <p:nvPr/>
      </p:nvGrpSpPr>
      <p:grpSpPr>
        <a:xfrm>
          <a:off x="0" y="0"/>
          <a:ext cx="0" cy="0"/>
          <a:chOff x="0" y="0"/>
          <a:chExt cx="0" cy="0"/>
        </a:xfrm>
      </p:grpSpPr>
      <p:pic>
        <p:nvPicPr>
          <p:cNvPr id="46" name="Google Shape;46;p24"/>
          <p:cNvPicPr preferRelativeResize="0"/>
          <p:nvPr/>
        </p:nvPicPr>
        <p:blipFill rotWithShape="1">
          <a:blip r:embed="rId2">
            <a:alphaModFix/>
          </a:blip>
          <a:srcRect b="0" l="19" r="19" t="0"/>
          <a:stretch/>
        </p:blipFill>
        <p:spPr>
          <a:xfrm flipH="1" rot="10800000">
            <a:off x="5953" y="0"/>
            <a:ext cx="9140602" cy="5143500"/>
          </a:xfrm>
          <a:prstGeom prst="rect">
            <a:avLst/>
          </a:prstGeom>
          <a:noFill/>
          <a:ln>
            <a:noFill/>
          </a:ln>
        </p:spPr>
      </p:pic>
      <p:sp>
        <p:nvSpPr>
          <p:cNvPr id="47" name="Google Shape;47;p2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450"/>
              </a:spcBef>
              <a:spcAft>
                <a:spcPts val="0"/>
              </a:spcAft>
              <a:buClr>
                <a:schemeClr val="dk1"/>
              </a:buClr>
              <a:buSzPts val="3600"/>
              <a:buChar char="◎"/>
              <a:defRPr i="1" sz="2700"/>
            </a:lvl1pPr>
            <a:lvl2pPr indent="-457200" lvl="1" marL="914400" algn="ctr">
              <a:lnSpc>
                <a:spcPct val="100000"/>
              </a:lnSpc>
              <a:spcBef>
                <a:spcPts val="0"/>
              </a:spcBef>
              <a:spcAft>
                <a:spcPts val="0"/>
              </a:spcAft>
              <a:buClr>
                <a:schemeClr val="dk1"/>
              </a:buClr>
              <a:buSzPts val="3600"/>
              <a:buChar char="○"/>
              <a:defRPr i="1" sz="2700"/>
            </a:lvl2pPr>
            <a:lvl3pPr indent="-457200" lvl="2" marL="1371600" algn="ctr">
              <a:lnSpc>
                <a:spcPct val="100000"/>
              </a:lnSpc>
              <a:spcBef>
                <a:spcPts val="0"/>
              </a:spcBef>
              <a:spcAft>
                <a:spcPts val="0"/>
              </a:spcAft>
              <a:buClr>
                <a:schemeClr val="dk1"/>
              </a:buClr>
              <a:buSzPts val="3600"/>
              <a:buChar char="◉"/>
              <a:defRPr i="1" sz="2700"/>
            </a:lvl3pPr>
            <a:lvl4pPr indent="-457200" lvl="3" marL="1828800" algn="ctr">
              <a:lnSpc>
                <a:spcPct val="100000"/>
              </a:lnSpc>
              <a:spcBef>
                <a:spcPts val="0"/>
              </a:spcBef>
              <a:spcAft>
                <a:spcPts val="0"/>
              </a:spcAft>
              <a:buSzPts val="3600"/>
              <a:buChar char="●"/>
              <a:defRPr i="1" sz="2700"/>
            </a:lvl4pPr>
            <a:lvl5pPr indent="-457200" lvl="4" marL="2286000" algn="ctr">
              <a:lnSpc>
                <a:spcPct val="100000"/>
              </a:lnSpc>
              <a:spcBef>
                <a:spcPts val="0"/>
              </a:spcBef>
              <a:spcAft>
                <a:spcPts val="0"/>
              </a:spcAft>
              <a:buSzPts val="3600"/>
              <a:buChar char="○"/>
              <a:defRPr i="1" sz="2700"/>
            </a:lvl5pPr>
            <a:lvl6pPr indent="-457200" lvl="5" marL="2743200" algn="ctr">
              <a:lnSpc>
                <a:spcPct val="100000"/>
              </a:lnSpc>
              <a:spcBef>
                <a:spcPts val="0"/>
              </a:spcBef>
              <a:spcAft>
                <a:spcPts val="0"/>
              </a:spcAft>
              <a:buSzPts val="3600"/>
              <a:buChar char="■"/>
              <a:defRPr i="1" sz="2700"/>
            </a:lvl6pPr>
            <a:lvl7pPr indent="-457200" lvl="6" marL="3200400" algn="ctr">
              <a:lnSpc>
                <a:spcPct val="100000"/>
              </a:lnSpc>
              <a:spcBef>
                <a:spcPts val="0"/>
              </a:spcBef>
              <a:spcAft>
                <a:spcPts val="0"/>
              </a:spcAft>
              <a:buSzPts val="3600"/>
              <a:buChar char="●"/>
              <a:defRPr i="1" sz="2700"/>
            </a:lvl7pPr>
            <a:lvl8pPr indent="-457200" lvl="7" marL="3657600" algn="ctr">
              <a:lnSpc>
                <a:spcPct val="100000"/>
              </a:lnSpc>
              <a:spcBef>
                <a:spcPts val="0"/>
              </a:spcBef>
              <a:spcAft>
                <a:spcPts val="0"/>
              </a:spcAft>
              <a:buSzPts val="3600"/>
              <a:buChar char="○"/>
              <a:defRPr i="1" sz="2700"/>
            </a:lvl8pPr>
            <a:lvl9pPr indent="-457200" lvl="8" marL="4114800" algn="ctr">
              <a:lnSpc>
                <a:spcPct val="100000"/>
              </a:lnSpc>
              <a:spcBef>
                <a:spcPts val="0"/>
              </a:spcBef>
              <a:spcAft>
                <a:spcPts val="0"/>
              </a:spcAft>
              <a:buSzPts val="3600"/>
              <a:buChar char="■"/>
              <a:defRPr i="1" sz="2700"/>
            </a:lvl9pPr>
          </a:lstStyle>
          <a:p/>
        </p:txBody>
      </p:sp>
      <p:grpSp>
        <p:nvGrpSpPr>
          <p:cNvPr id="48" name="Google Shape;48;p24"/>
          <p:cNvGrpSpPr/>
          <p:nvPr/>
        </p:nvGrpSpPr>
        <p:grpSpPr>
          <a:xfrm>
            <a:off x="3839647" y="782922"/>
            <a:ext cx="1464573" cy="842707"/>
            <a:chOff x="3593400" y="1729675"/>
            <a:chExt cx="1957200" cy="1123610"/>
          </a:xfrm>
        </p:grpSpPr>
        <p:sp>
          <p:nvSpPr>
            <p:cNvPr id="49" name="Google Shape;49;p2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accent1"/>
                  </a:solidFill>
                  <a:latin typeface="Arial"/>
                  <a:ea typeface="Arial"/>
                  <a:cs typeface="Arial"/>
                  <a:sym typeface="Arial"/>
                </a:rPr>
                <a:t>“</a:t>
              </a:r>
              <a:endParaRPr b="1" i="0" sz="4500" u="none" cap="none" strike="noStrike">
                <a:solidFill>
                  <a:schemeClr val="accent1"/>
                </a:solidFill>
                <a:latin typeface="Arial"/>
                <a:ea typeface="Arial"/>
                <a:cs typeface="Arial"/>
                <a:sym typeface="Arial"/>
              </a:endParaRPr>
            </a:p>
          </p:txBody>
        </p:sp>
        <p:sp>
          <p:nvSpPr>
            <p:cNvPr id="50" name="Google Shape;50;p2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1" name="Google Shape;51;p2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cxnSp>
        <p:nvCxnSpPr>
          <p:cNvPr id="52" name="Google Shape;52;p24"/>
          <p:cNvCxnSpPr>
            <a:endCxn id="50" idx="1"/>
          </p:cNvCxnSpPr>
          <p:nvPr/>
        </p:nvCxnSpPr>
        <p:spPr>
          <a:xfrm>
            <a:off x="3750212" y="390301"/>
            <a:ext cx="532500" cy="535500"/>
          </a:xfrm>
          <a:prstGeom prst="straightConnector1">
            <a:avLst/>
          </a:prstGeom>
          <a:noFill/>
          <a:ln cap="flat" cmpd="sng" w="9525">
            <a:solidFill>
              <a:srgbClr val="CFD8DC"/>
            </a:solidFill>
            <a:prstDash val="solid"/>
            <a:round/>
            <a:headEnd len="sm" w="sm" type="none"/>
            <a:tailEnd len="sm" w="sm" type="none"/>
          </a:ln>
        </p:spPr>
      </p:cxnSp>
      <p:cxnSp>
        <p:nvCxnSpPr>
          <p:cNvPr id="53" name="Google Shape;53;p24"/>
          <p:cNvCxnSpPr/>
          <p:nvPr/>
        </p:nvCxnSpPr>
        <p:spPr>
          <a:xfrm rot="10800000">
            <a:off x="4362903"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54" name="Google Shape;54;p2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55" name="Google Shape;55;p2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17"/>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7.jpg"/><Relationship Id="rId9" Type="http://schemas.openxmlformats.org/officeDocument/2006/relationships/image" Target="../media/image18.jpg"/><Relationship Id="rId5" Type="http://schemas.openxmlformats.org/officeDocument/2006/relationships/image" Target="../media/image20.jpg"/><Relationship Id="rId6" Type="http://schemas.openxmlformats.org/officeDocument/2006/relationships/image" Target="../media/image22.jpg"/><Relationship Id="rId7" Type="http://schemas.openxmlformats.org/officeDocument/2006/relationships/image" Target="../media/image16.jpg"/><Relationship Id="rId8"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4.jpg"/><Relationship Id="rId9" Type="http://schemas.openxmlformats.org/officeDocument/2006/relationships/image" Target="../media/image32.jpg"/><Relationship Id="rId5" Type="http://schemas.openxmlformats.org/officeDocument/2006/relationships/image" Target="../media/image13.jpg"/><Relationship Id="rId6" Type="http://schemas.openxmlformats.org/officeDocument/2006/relationships/image" Target="../media/image19.jpg"/><Relationship Id="rId7" Type="http://schemas.openxmlformats.org/officeDocument/2006/relationships/image" Target="../media/image28.jpg"/><Relationship Id="rId8" Type="http://schemas.openxmlformats.org/officeDocument/2006/relationships/image" Target="../media/image2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6.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mailto:cs.uit.ai.club@gmail.com" TargetMode="External"/><Relationship Id="rId4" Type="http://schemas.openxmlformats.org/officeDocument/2006/relationships/hyperlink" Target="mailto:cs.uit.ai.club@gmail.com" TargetMode="External"/><Relationship Id="rId5" Type="http://schemas.openxmlformats.org/officeDocument/2006/relationships/hyperlink" Target="mailto:cs.uit.ai.club@gmail.com" TargetMode="External"/><Relationship Id="rId6" Type="http://schemas.openxmlformats.org/officeDocument/2006/relationships/image" Target="../media/image7.png"/><Relationship Id="rId7"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cxnSp>
        <p:nvCxnSpPr>
          <p:cNvPr id="60" name="Google Shape;60;p1"/>
          <p:cNvCxnSpPr/>
          <p:nvPr/>
        </p:nvCxnSpPr>
        <p:spPr>
          <a:xfrm>
            <a:off x="7145677" y="3177340"/>
            <a:ext cx="19983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61" name="Google Shape;61;p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62" name="Google Shape;62;p1"/>
          <p:cNvSpPr txBox="1"/>
          <p:nvPr/>
        </p:nvSpPr>
        <p:spPr>
          <a:xfrm>
            <a:off x="343550" y="1154675"/>
            <a:ext cx="8649000" cy="786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600"/>
              <a:buFont typeface="Arial"/>
              <a:buNone/>
            </a:pPr>
            <a:r>
              <a:rPr b="1" i="0" lang="en" sz="5100" u="none" cap="none" strike="noStrike">
                <a:solidFill>
                  <a:srgbClr val="0091EA"/>
                </a:solidFill>
                <a:latin typeface="Exo 2"/>
                <a:ea typeface="Exo 2"/>
                <a:cs typeface="Exo 2"/>
                <a:sym typeface="Exo 2"/>
              </a:rPr>
              <a:t>CS</a:t>
            </a:r>
            <a:r>
              <a:rPr b="1" lang="en" sz="5100">
                <a:solidFill>
                  <a:srgbClr val="0091EA"/>
                </a:solidFill>
                <a:latin typeface="Exo 2"/>
                <a:ea typeface="Exo 2"/>
                <a:cs typeface="Exo 2"/>
                <a:sym typeface="Exo 2"/>
              </a:rPr>
              <a:t>231</a:t>
            </a:r>
            <a:endParaRPr b="1" i="0" sz="5100" u="none" cap="none" strike="noStrike">
              <a:solidFill>
                <a:srgbClr val="0091EA"/>
              </a:solidFill>
              <a:latin typeface="Exo 2"/>
              <a:ea typeface="Exo 2"/>
              <a:cs typeface="Exo 2"/>
              <a:sym typeface="Exo 2"/>
            </a:endParaRPr>
          </a:p>
        </p:txBody>
      </p:sp>
      <p:sp>
        <p:nvSpPr>
          <p:cNvPr id="63" name="Google Shape;63;p1"/>
          <p:cNvSpPr txBox="1"/>
          <p:nvPr/>
        </p:nvSpPr>
        <p:spPr>
          <a:xfrm>
            <a:off x="1219100" y="2315150"/>
            <a:ext cx="7320600" cy="709800"/>
          </a:xfrm>
          <a:prstGeom prst="rect">
            <a:avLst/>
          </a:prstGeom>
          <a:noFill/>
          <a:ln>
            <a:noFill/>
          </a:ln>
        </p:spPr>
        <p:txBody>
          <a:bodyPr anchorCtr="0" anchor="t" bIns="68550" lIns="68550" spcFirstLastPara="1" rIns="68550" wrap="square" tIns="68550">
            <a:noAutofit/>
          </a:bodyPr>
          <a:lstStyle/>
          <a:p>
            <a:pPr indent="0" lvl="0" marL="0" marR="0" rtl="0" algn="ctr">
              <a:lnSpc>
                <a:spcPct val="123913"/>
              </a:lnSpc>
              <a:spcBef>
                <a:spcPts val="0"/>
              </a:spcBef>
              <a:spcAft>
                <a:spcPts val="0"/>
              </a:spcAft>
              <a:buClr>
                <a:srgbClr val="000000"/>
              </a:buClr>
              <a:buSzPts val="3600"/>
              <a:buFont typeface="Arial"/>
              <a:buNone/>
            </a:pPr>
            <a:r>
              <a:rPr b="1" lang="en" sz="3600">
                <a:solidFill>
                  <a:srgbClr val="333333"/>
                </a:solidFill>
                <a:highlight>
                  <a:srgbClr val="FFFFFF"/>
                </a:highlight>
                <a:latin typeface="Roboto Slab"/>
                <a:ea typeface="Roboto Slab"/>
                <a:cs typeface="Roboto Slab"/>
                <a:sym typeface="Roboto Slab"/>
              </a:rPr>
              <a:t>Phân loại sản phẩm thời trang</a:t>
            </a:r>
            <a:endParaRPr b="1" i="0" sz="3600" u="none" cap="none" strike="noStrike">
              <a:solidFill>
                <a:srgbClr val="333333"/>
              </a:solidFill>
              <a:highlight>
                <a:srgbClr val="FFFFFF"/>
              </a:highlight>
              <a:latin typeface="Roboto Slab"/>
              <a:ea typeface="Roboto Slab"/>
              <a:cs typeface="Roboto Slab"/>
              <a:sym typeface="Roboto Slab"/>
            </a:endParaRPr>
          </a:p>
        </p:txBody>
      </p:sp>
      <p:sp>
        <p:nvSpPr>
          <p:cNvPr id="64" name="Google Shape;64;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
        <p:nvSpPr>
          <p:cNvPr id="65" name="Google Shape;65;p1"/>
          <p:cNvSpPr txBox="1"/>
          <p:nvPr/>
        </p:nvSpPr>
        <p:spPr>
          <a:xfrm>
            <a:off x="1565600" y="3255263"/>
            <a:ext cx="66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Giảng viên hướng dẫn: TS Mai Tiến Dũng</a:t>
            </a:r>
            <a:endParaRPr b="1" sz="1800">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Sinh viên thực hiện: Võ Quốc Thịnh</a:t>
            </a:r>
            <a:endParaRPr b="1" sz="1800">
              <a:solidFill>
                <a:srgbClr val="0E78C0"/>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e386280db_0_47"/>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55" name="Google Shape;155;g2de386280db_0_4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56" name="Google Shape;156;g2de386280db_0_47"/>
          <p:cNvSpPr txBox="1"/>
          <p:nvPr/>
        </p:nvSpPr>
        <p:spPr>
          <a:xfrm>
            <a:off x="514100" y="734000"/>
            <a:ext cx="4149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DeepFashion2</a:t>
            </a:r>
            <a:endParaRPr b="1" i="0" sz="3200" u="none" cap="none" strike="noStrike">
              <a:solidFill>
                <a:schemeClr val="dk1"/>
              </a:solidFill>
              <a:latin typeface="Exo 2"/>
              <a:ea typeface="Exo 2"/>
              <a:cs typeface="Exo 2"/>
              <a:sym typeface="Exo 2"/>
            </a:endParaRPr>
          </a:p>
        </p:txBody>
      </p:sp>
      <p:pic>
        <p:nvPicPr>
          <p:cNvPr id="157" name="Google Shape;157;g2de386280db_0_47"/>
          <p:cNvPicPr preferRelativeResize="0"/>
          <p:nvPr/>
        </p:nvPicPr>
        <p:blipFill rotWithShape="1">
          <a:blip r:embed="rId4">
            <a:alphaModFix/>
          </a:blip>
          <a:srcRect b="0" l="0" r="8684" t="0"/>
          <a:stretch/>
        </p:blipFill>
        <p:spPr>
          <a:xfrm>
            <a:off x="0" y="1414525"/>
            <a:ext cx="5410200" cy="3695700"/>
          </a:xfrm>
          <a:prstGeom prst="rect">
            <a:avLst/>
          </a:prstGeom>
          <a:noFill/>
          <a:ln>
            <a:noFill/>
          </a:ln>
        </p:spPr>
      </p:pic>
      <p:sp>
        <p:nvSpPr>
          <p:cNvPr id="158" name="Google Shape;158;g2de386280db_0_4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59" name="Google Shape;159;g2de386280db_0_47"/>
          <p:cNvSpPr txBox="1"/>
          <p:nvPr/>
        </p:nvSpPr>
        <p:spPr>
          <a:xfrm>
            <a:off x="5546925" y="1595700"/>
            <a:ext cx="3128700" cy="35478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Exo 2"/>
              <a:buChar char="●"/>
            </a:pPr>
            <a:r>
              <a:rPr lang="en" sz="1900">
                <a:latin typeface="Exo 2"/>
                <a:ea typeface="Exo 2"/>
                <a:cs typeface="Exo 2"/>
                <a:sym typeface="Exo 2"/>
              </a:rPr>
              <a:t>Gần 800.000 ảnh.</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13 nhãn.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Được cải tiến từ DeepFashion.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Thông tin chi tiết: keypoints, class, bounding box, mask</a:t>
            </a:r>
            <a:endParaRPr sz="1900">
              <a:latin typeface="Exo 2"/>
              <a:ea typeface="Exo 2"/>
              <a:cs typeface="Exo 2"/>
              <a:sym typeface="Exo 2"/>
            </a:endParaRPr>
          </a:p>
          <a:p>
            <a:pPr indent="0" lvl="0" marL="457200" marR="0" rtl="0" algn="l">
              <a:lnSpc>
                <a:spcPct val="150000"/>
              </a:lnSpc>
              <a:spcBef>
                <a:spcPts val="0"/>
              </a:spcBef>
              <a:spcAft>
                <a:spcPts val="0"/>
              </a:spcAft>
              <a:buClr>
                <a:srgbClr val="000000"/>
              </a:buClr>
              <a:buSzPts val="2400"/>
              <a:buFont typeface="Arial"/>
              <a:buNone/>
            </a:pPr>
            <a:r>
              <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5f7929ea6a_0_35"/>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65" name="Google Shape;165;g35f7929ea6a_0_3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66" name="Google Shape;166;g35f7929ea6a_0_3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67" name="Google Shape;167;g35f7929ea6a_0_35"/>
          <p:cNvSpPr txBox="1"/>
          <p:nvPr/>
        </p:nvSpPr>
        <p:spPr>
          <a:xfrm>
            <a:off x="1483300" y="4205075"/>
            <a:ext cx="669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Một số hình ảnh trong bộ dữ liệu</a:t>
            </a:r>
            <a:endParaRPr b="0" i="0" sz="2400" u="none" cap="none" strike="noStrike">
              <a:solidFill>
                <a:srgbClr val="000000"/>
              </a:solidFill>
              <a:latin typeface="Exo 2"/>
              <a:ea typeface="Exo 2"/>
              <a:cs typeface="Exo 2"/>
              <a:sym typeface="Exo 2"/>
            </a:endParaRPr>
          </a:p>
        </p:txBody>
      </p:sp>
      <p:pic>
        <p:nvPicPr>
          <p:cNvPr id="168" name="Google Shape;168;g35f7929ea6a_0_35"/>
          <p:cNvPicPr preferRelativeResize="0"/>
          <p:nvPr/>
        </p:nvPicPr>
        <p:blipFill rotWithShape="1">
          <a:blip r:embed="rId4">
            <a:alphaModFix/>
          </a:blip>
          <a:srcRect b="8071" l="0" r="0" t="5973"/>
          <a:stretch/>
        </p:blipFill>
        <p:spPr>
          <a:xfrm>
            <a:off x="1609725" y="1347575"/>
            <a:ext cx="59245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5f7929ea6a_0_54"/>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74" name="Google Shape;174;g35f7929ea6a_0_5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75" name="Google Shape;175;g35f7929ea6a_0_54"/>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76" name="Google Shape;176;g35f7929ea6a_0_54"/>
          <p:cNvSpPr txBox="1"/>
          <p:nvPr/>
        </p:nvSpPr>
        <p:spPr>
          <a:xfrm>
            <a:off x="1483300" y="4052675"/>
            <a:ext cx="6690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Các cặp ảnh giống nhau ở điều kiện khác nhau (ví dụ: góc chụp, tư thế người mẫu, ánh sáng...)</a:t>
            </a:r>
            <a:endParaRPr b="0" i="0" sz="2400" u="none" cap="none" strike="noStrike">
              <a:solidFill>
                <a:srgbClr val="000000"/>
              </a:solidFill>
              <a:latin typeface="Exo 2"/>
              <a:ea typeface="Exo 2"/>
              <a:cs typeface="Exo 2"/>
              <a:sym typeface="Exo 2"/>
            </a:endParaRPr>
          </a:p>
        </p:txBody>
      </p:sp>
      <p:pic>
        <p:nvPicPr>
          <p:cNvPr id="177" name="Google Shape;177;g35f7929ea6a_0_54"/>
          <p:cNvPicPr preferRelativeResize="0"/>
          <p:nvPr/>
        </p:nvPicPr>
        <p:blipFill>
          <a:blip r:embed="rId4">
            <a:alphaModFix/>
          </a:blip>
          <a:stretch>
            <a:fillRect/>
          </a:stretch>
        </p:blipFill>
        <p:spPr>
          <a:xfrm>
            <a:off x="1773961" y="882963"/>
            <a:ext cx="5596083" cy="31697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73022be4d6_2_10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83" name="Google Shape;183;g273022be4d6_2_10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84" name="Google Shape;184;g273022be4d6_2_10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pic>
        <p:nvPicPr>
          <p:cNvPr id="185" name="Google Shape;185;g273022be4d6_2_100"/>
          <p:cNvPicPr preferRelativeResize="0"/>
          <p:nvPr/>
        </p:nvPicPr>
        <p:blipFill>
          <a:blip r:embed="rId4">
            <a:alphaModFix/>
          </a:blip>
          <a:stretch>
            <a:fillRect/>
          </a:stretch>
        </p:blipFill>
        <p:spPr>
          <a:xfrm>
            <a:off x="731650" y="881050"/>
            <a:ext cx="1638300" cy="1638300"/>
          </a:xfrm>
          <a:prstGeom prst="rect">
            <a:avLst/>
          </a:prstGeom>
          <a:noFill/>
          <a:ln>
            <a:noFill/>
          </a:ln>
        </p:spPr>
      </p:pic>
      <p:sp>
        <p:nvSpPr>
          <p:cNvPr id="186" name="Google Shape;186;g273022be4d6_2_100"/>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top</a:t>
            </a:r>
            <a:endParaRPr sz="2100">
              <a:latin typeface="Exo 2"/>
              <a:ea typeface="Exo 2"/>
              <a:cs typeface="Exo 2"/>
              <a:sym typeface="Exo 2"/>
            </a:endParaRPr>
          </a:p>
        </p:txBody>
      </p:sp>
      <p:sp>
        <p:nvSpPr>
          <p:cNvPr id="187" name="Google Shape;187;g273022be4d6_2_100"/>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top</a:t>
            </a:r>
            <a:endParaRPr sz="2100">
              <a:latin typeface="Exo 2"/>
              <a:ea typeface="Exo 2"/>
              <a:cs typeface="Exo 2"/>
              <a:sym typeface="Exo 2"/>
            </a:endParaRPr>
          </a:p>
        </p:txBody>
      </p:sp>
      <p:sp>
        <p:nvSpPr>
          <p:cNvPr id="188" name="Google Shape;188;g273022be4d6_2_100"/>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outwear</a:t>
            </a:r>
            <a:endParaRPr sz="2100">
              <a:latin typeface="Exo 2"/>
              <a:ea typeface="Exo 2"/>
              <a:cs typeface="Exo 2"/>
              <a:sym typeface="Exo 2"/>
            </a:endParaRPr>
          </a:p>
        </p:txBody>
      </p:sp>
      <p:pic>
        <p:nvPicPr>
          <p:cNvPr id="189" name="Google Shape;189;g273022be4d6_2_100"/>
          <p:cNvPicPr preferRelativeResize="0"/>
          <p:nvPr/>
        </p:nvPicPr>
        <p:blipFill>
          <a:blip r:embed="rId5">
            <a:alphaModFix/>
          </a:blip>
          <a:stretch>
            <a:fillRect/>
          </a:stretch>
        </p:blipFill>
        <p:spPr>
          <a:xfrm>
            <a:off x="3752850" y="881050"/>
            <a:ext cx="1638300" cy="1638300"/>
          </a:xfrm>
          <a:prstGeom prst="rect">
            <a:avLst/>
          </a:prstGeom>
          <a:noFill/>
          <a:ln>
            <a:noFill/>
          </a:ln>
        </p:spPr>
      </p:pic>
      <p:pic>
        <p:nvPicPr>
          <p:cNvPr id="190" name="Google Shape;190;g273022be4d6_2_100"/>
          <p:cNvPicPr preferRelativeResize="0"/>
          <p:nvPr/>
        </p:nvPicPr>
        <p:blipFill>
          <a:blip r:embed="rId6">
            <a:alphaModFix/>
          </a:blip>
          <a:stretch>
            <a:fillRect/>
          </a:stretch>
        </p:blipFill>
        <p:spPr>
          <a:xfrm>
            <a:off x="6774050" y="881050"/>
            <a:ext cx="1638300" cy="1638300"/>
          </a:xfrm>
          <a:prstGeom prst="rect">
            <a:avLst/>
          </a:prstGeom>
          <a:noFill/>
          <a:ln>
            <a:noFill/>
          </a:ln>
        </p:spPr>
      </p:pic>
      <p:sp>
        <p:nvSpPr>
          <p:cNvPr id="191" name="Google Shape;191;g273022be4d6_2_100"/>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outwear</a:t>
            </a:r>
            <a:endParaRPr sz="2100">
              <a:latin typeface="Exo 2"/>
              <a:ea typeface="Exo 2"/>
              <a:cs typeface="Exo 2"/>
              <a:sym typeface="Exo 2"/>
            </a:endParaRPr>
          </a:p>
        </p:txBody>
      </p:sp>
      <p:sp>
        <p:nvSpPr>
          <p:cNvPr id="192" name="Google Shape;192;g273022be4d6_2_100"/>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a:t>
            </a:r>
            <a:endParaRPr sz="2100">
              <a:latin typeface="Exo 2"/>
              <a:ea typeface="Exo 2"/>
              <a:cs typeface="Exo 2"/>
              <a:sym typeface="Exo 2"/>
            </a:endParaRPr>
          </a:p>
        </p:txBody>
      </p:sp>
      <p:sp>
        <p:nvSpPr>
          <p:cNvPr id="193" name="Google Shape;193;g273022be4d6_2_100"/>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a:t>
            </a:r>
            <a:endParaRPr sz="2100">
              <a:latin typeface="Exo 2"/>
              <a:ea typeface="Exo 2"/>
              <a:cs typeface="Exo 2"/>
              <a:sym typeface="Exo 2"/>
            </a:endParaRPr>
          </a:p>
        </p:txBody>
      </p:sp>
      <p:pic>
        <p:nvPicPr>
          <p:cNvPr id="194" name="Google Shape;194;g273022be4d6_2_100"/>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195" name="Google Shape;195;g273022be4d6_2_100"/>
          <p:cNvPicPr preferRelativeResize="0"/>
          <p:nvPr/>
        </p:nvPicPr>
        <p:blipFill>
          <a:blip r:embed="rId8">
            <a:alphaModFix/>
          </a:blip>
          <a:stretch>
            <a:fillRect/>
          </a:stretch>
        </p:blipFill>
        <p:spPr>
          <a:xfrm>
            <a:off x="3678225" y="3027250"/>
            <a:ext cx="1638300" cy="1638300"/>
          </a:xfrm>
          <a:prstGeom prst="rect">
            <a:avLst/>
          </a:prstGeom>
          <a:noFill/>
          <a:ln>
            <a:noFill/>
          </a:ln>
        </p:spPr>
      </p:pic>
      <p:pic>
        <p:nvPicPr>
          <p:cNvPr id="196" name="Google Shape;196;g273022be4d6_2_100"/>
          <p:cNvPicPr preferRelativeResize="0"/>
          <p:nvPr/>
        </p:nvPicPr>
        <p:blipFill>
          <a:blip r:embed="rId9">
            <a:alphaModFix/>
          </a:blip>
          <a:stretch>
            <a:fillRect/>
          </a:stretch>
        </p:blipFill>
        <p:spPr>
          <a:xfrm>
            <a:off x="6774050" y="3027250"/>
            <a:ext cx="1638300" cy="163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5f7929ea6a_0_8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02" name="Google Shape;202;g35f7929ea6a_0_8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03" name="Google Shape;203;g35f7929ea6a_0_8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04" name="Google Shape;204;g35f7929ea6a_0_88"/>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shorts</a:t>
            </a:r>
            <a:endParaRPr sz="2100">
              <a:latin typeface="Exo 2"/>
              <a:ea typeface="Exo 2"/>
              <a:cs typeface="Exo 2"/>
              <a:sym typeface="Exo 2"/>
            </a:endParaRPr>
          </a:p>
        </p:txBody>
      </p:sp>
      <p:sp>
        <p:nvSpPr>
          <p:cNvPr id="205" name="Google Shape;205;g35f7929ea6a_0_88"/>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trousers</a:t>
            </a:r>
            <a:endParaRPr sz="2100">
              <a:latin typeface="Exo 2"/>
              <a:ea typeface="Exo 2"/>
              <a:cs typeface="Exo 2"/>
              <a:sym typeface="Exo 2"/>
            </a:endParaRPr>
          </a:p>
        </p:txBody>
      </p:sp>
      <p:sp>
        <p:nvSpPr>
          <p:cNvPr id="206" name="Google Shape;206;g35f7929ea6a_0_88"/>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skirt</a:t>
            </a:r>
            <a:endParaRPr sz="2100">
              <a:latin typeface="Exo 2"/>
              <a:ea typeface="Exo 2"/>
              <a:cs typeface="Exo 2"/>
              <a:sym typeface="Exo 2"/>
            </a:endParaRPr>
          </a:p>
        </p:txBody>
      </p:sp>
      <p:sp>
        <p:nvSpPr>
          <p:cNvPr id="207" name="Google Shape;207;g35f7929ea6a_0_88"/>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dress</a:t>
            </a:r>
            <a:endParaRPr sz="2100">
              <a:latin typeface="Exo 2"/>
              <a:ea typeface="Exo 2"/>
              <a:cs typeface="Exo 2"/>
              <a:sym typeface="Exo 2"/>
            </a:endParaRPr>
          </a:p>
        </p:txBody>
      </p:sp>
      <p:sp>
        <p:nvSpPr>
          <p:cNvPr id="208" name="Google Shape;208;g35f7929ea6a_0_88"/>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dress</a:t>
            </a:r>
            <a:endParaRPr sz="2100">
              <a:latin typeface="Exo 2"/>
              <a:ea typeface="Exo 2"/>
              <a:cs typeface="Exo 2"/>
              <a:sym typeface="Exo 2"/>
            </a:endParaRPr>
          </a:p>
        </p:txBody>
      </p:sp>
      <p:sp>
        <p:nvSpPr>
          <p:cNvPr id="209" name="Google Shape;209;g35f7929ea6a_0_88"/>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 dress</a:t>
            </a:r>
            <a:endParaRPr sz="2100">
              <a:latin typeface="Exo 2"/>
              <a:ea typeface="Exo 2"/>
              <a:cs typeface="Exo 2"/>
              <a:sym typeface="Exo 2"/>
            </a:endParaRPr>
          </a:p>
        </p:txBody>
      </p:sp>
      <p:pic>
        <p:nvPicPr>
          <p:cNvPr id="210" name="Google Shape;210;g35f7929ea6a_0_88"/>
          <p:cNvPicPr preferRelativeResize="0"/>
          <p:nvPr/>
        </p:nvPicPr>
        <p:blipFill>
          <a:blip r:embed="rId4">
            <a:alphaModFix/>
          </a:blip>
          <a:stretch>
            <a:fillRect/>
          </a:stretch>
        </p:blipFill>
        <p:spPr>
          <a:xfrm>
            <a:off x="731650" y="984750"/>
            <a:ext cx="1638300" cy="1638300"/>
          </a:xfrm>
          <a:prstGeom prst="rect">
            <a:avLst/>
          </a:prstGeom>
          <a:noFill/>
          <a:ln>
            <a:noFill/>
          </a:ln>
        </p:spPr>
      </p:pic>
      <p:pic>
        <p:nvPicPr>
          <p:cNvPr id="211" name="Google Shape;211;g35f7929ea6a_0_88"/>
          <p:cNvPicPr preferRelativeResize="0"/>
          <p:nvPr/>
        </p:nvPicPr>
        <p:blipFill>
          <a:blip r:embed="rId5">
            <a:alphaModFix/>
          </a:blip>
          <a:stretch>
            <a:fillRect/>
          </a:stretch>
        </p:blipFill>
        <p:spPr>
          <a:xfrm>
            <a:off x="3678225" y="984750"/>
            <a:ext cx="1638300" cy="1638300"/>
          </a:xfrm>
          <a:prstGeom prst="rect">
            <a:avLst/>
          </a:prstGeom>
          <a:noFill/>
          <a:ln>
            <a:noFill/>
          </a:ln>
        </p:spPr>
      </p:pic>
      <p:pic>
        <p:nvPicPr>
          <p:cNvPr id="212" name="Google Shape;212;g35f7929ea6a_0_88"/>
          <p:cNvPicPr preferRelativeResize="0"/>
          <p:nvPr/>
        </p:nvPicPr>
        <p:blipFill>
          <a:blip r:embed="rId6">
            <a:alphaModFix/>
          </a:blip>
          <a:stretch>
            <a:fillRect/>
          </a:stretch>
        </p:blipFill>
        <p:spPr>
          <a:xfrm>
            <a:off x="6774050" y="953400"/>
            <a:ext cx="1638300" cy="1638300"/>
          </a:xfrm>
          <a:prstGeom prst="rect">
            <a:avLst/>
          </a:prstGeom>
          <a:noFill/>
          <a:ln>
            <a:noFill/>
          </a:ln>
        </p:spPr>
      </p:pic>
      <p:pic>
        <p:nvPicPr>
          <p:cNvPr id="213" name="Google Shape;213;g35f7929ea6a_0_88"/>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214" name="Google Shape;214;g35f7929ea6a_0_88"/>
          <p:cNvPicPr preferRelativeResize="0"/>
          <p:nvPr/>
        </p:nvPicPr>
        <p:blipFill>
          <a:blip r:embed="rId8">
            <a:alphaModFix/>
          </a:blip>
          <a:stretch>
            <a:fillRect/>
          </a:stretch>
        </p:blipFill>
        <p:spPr>
          <a:xfrm>
            <a:off x="3655350" y="3027250"/>
            <a:ext cx="1638300" cy="1638300"/>
          </a:xfrm>
          <a:prstGeom prst="rect">
            <a:avLst/>
          </a:prstGeom>
          <a:noFill/>
          <a:ln>
            <a:noFill/>
          </a:ln>
        </p:spPr>
      </p:pic>
      <p:pic>
        <p:nvPicPr>
          <p:cNvPr id="215" name="Google Shape;215;g35f7929ea6a_0_88"/>
          <p:cNvPicPr preferRelativeResize="0"/>
          <p:nvPr/>
        </p:nvPicPr>
        <p:blipFill>
          <a:blip r:embed="rId9">
            <a:alphaModFix/>
          </a:blip>
          <a:stretch>
            <a:fillRect/>
          </a:stretch>
        </p:blipFill>
        <p:spPr>
          <a:xfrm>
            <a:off x="6774050" y="3027225"/>
            <a:ext cx="1638300" cy="163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5f7929ea6a_0_11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21" name="Google Shape;221;g35f7929ea6a_0_11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22" name="Google Shape;222;g35f7929ea6a_0_11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23" name="Google Shape;223;g35f7929ea6a_0_118"/>
          <p:cNvSpPr txBox="1"/>
          <p:nvPr/>
        </p:nvSpPr>
        <p:spPr>
          <a:xfrm>
            <a:off x="3111575" y="3597150"/>
            <a:ext cx="27804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 dress</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p:txBody>
      </p:sp>
      <p:pic>
        <p:nvPicPr>
          <p:cNvPr id="224" name="Google Shape;224;g35f7929ea6a_0_118"/>
          <p:cNvPicPr preferRelativeResize="0"/>
          <p:nvPr/>
        </p:nvPicPr>
        <p:blipFill>
          <a:blip r:embed="rId4">
            <a:alphaModFix/>
          </a:blip>
          <a:stretch>
            <a:fillRect/>
          </a:stretch>
        </p:blipFill>
        <p:spPr>
          <a:xfrm>
            <a:off x="3769925" y="1958850"/>
            <a:ext cx="1638300" cy="163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5f7929ea6a_0_13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30" name="Google Shape;230;g35f7929ea6a_0_13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31" name="Google Shape;231;g35f7929ea6a_0_13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Dữ liệu tuỳ chỉnh</a:t>
            </a:r>
            <a:endParaRPr b="1" i="0" sz="2100" u="none" cap="none" strike="noStrike">
              <a:solidFill>
                <a:srgbClr val="0E78C0"/>
              </a:solidFill>
              <a:latin typeface="Exo 2"/>
              <a:ea typeface="Exo 2"/>
              <a:cs typeface="Exo 2"/>
              <a:sym typeface="Exo 2"/>
            </a:endParaRPr>
          </a:p>
        </p:txBody>
      </p:sp>
      <p:pic>
        <p:nvPicPr>
          <p:cNvPr id="232" name="Google Shape;232;g35f7929ea6a_0_138"/>
          <p:cNvPicPr preferRelativeResize="0"/>
          <p:nvPr/>
        </p:nvPicPr>
        <p:blipFill rotWithShape="1">
          <a:blip r:embed="rId4">
            <a:alphaModFix/>
          </a:blip>
          <a:srcRect b="42873" l="0" r="0" t="0"/>
          <a:stretch/>
        </p:blipFill>
        <p:spPr>
          <a:xfrm>
            <a:off x="1662600" y="1507625"/>
            <a:ext cx="5924550" cy="3390900"/>
          </a:xfrm>
          <a:prstGeom prst="rect">
            <a:avLst/>
          </a:prstGeom>
          <a:noFill/>
          <a:ln>
            <a:noFill/>
          </a:ln>
        </p:spPr>
      </p:pic>
      <p:sp>
        <p:nvSpPr>
          <p:cNvPr id="233" name="Google Shape;233;g35f7929ea6a_0_138"/>
          <p:cNvSpPr txBox="1"/>
          <p:nvPr/>
        </p:nvSpPr>
        <p:spPr>
          <a:xfrm>
            <a:off x="1662600" y="806025"/>
            <a:ext cx="634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Train: 40.000 ảnh. Val: 10.000 ảnh</a:t>
            </a:r>
            <a:endParaRPr sz="2400">
              <a:latin typeface="Exo 2"/>
              <a:ea typeface="Exo 2"/>
              <a:cs typeface="Exo 2"/>
              <a:sym typeface="Exo 2"/>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de386280db_0_79"/>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239" name="Google Shape;239;g2de386280db_0_79"/>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cxnSp>
        <p:nvCxnSpPr>
          <p:cNvPr id="240" name="Google Shape;240;g2de386280db_0_79"/>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241" name="Google Shape;241;g2de386280db_0_7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42" name="Google Shape;242;g2de386280db_0_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5f7929ea6a_0_157"/>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48" name="Google Shape;248;g35f7929ea6a_0_1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49" name="Google Shape;249;g35f7929ea6a_0_15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Giới thiệu YOLO</a:t>
            </a:r>
            <a:endParaRPr b="1" i="0" sz="2100" u="none" cap="none" strike="noStrike">
              <a:solidFill>
                <a:srgbClr val="0E78C0"/>
              </a:solidFill>
              <a:latin typeface="Exo 2"/>
              <a:ea typeface="Exo 2"/>
              <a:cs typeface="Exo 2"/>
              <a:sym typeface="Exo 2"/>
            </a:endParaRPr>
          </a:p>
        </p:txBody>
      </p:sp>
      <p:pic>
        <p:nvPicPr>
          <p:cNvPr id="250" name="Google Shape;250;g35f7929ea6a_0_157"/>
          <p:cNvPicPr preferRelativeResize="0"/>
          <p:nvPr/>
        </p:nvPicPr>
        <p:blipFill>
          <a:blip r:embed="rId4">
            <a:alphaModFix/>
          </a:blip>
          <a:stretch>
            <a:fillRect/>
          </a:stretch>
        </p:blipFill>
        <p:spPr>
          <a:xfrm>
            <a:off x="1609725" y="1272875"/>
            <a:ext cx="5924550" cy="1752600"/>
          </a:xfrm>
          <a:prstGeom prst="rect">
            <a:avLst/>
          </a:prstGeom>
          <a:noFill/>
          <a:ln>
            <a:noFill/>
          </a:ln>
        </p:spPr>
      </p:pic>
      <p:sp>
        <p:nvSpPr>
          <p:cNvPr id="251" name="Google Shape;251;g35f7929ea6a_0_157"/>
          <p:cNvSpPr txBox="1"/>
          <p:nvPr/>
        </p:nvSpPr>
        <p:spPr>
          <a:xfrm>
            <a:off x="796800" y="3226300"/>
            <a:ext cx="72819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1900">
                <a:latin typeface="Exo 2"/>
                <a:ea typeface="Exo 2"/>
                <a:cs typeface="Exo 2"/>
                <a:sym typeface="Exo 2"/>
              </a:rPr>
              <a:t>YOLO (You Only Look Once) là một thuật toán phát hiện đối tượng (object detection) tiên tiến, được giới thiệu lần đầu tiên vào năm 2015 bởi Joseph Redmon và các cộng sự</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5f7929ea6a_0_16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57" name="Google Shape;257;g35f7929ea6a_0_16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58" name="Google Shape;258;g35f7929ea6a_0_16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pic>
        <p:nvPicPr>
          <p:cNvPr id="259" name="Google Shape;259;g35f7929ea6a_0_169"/>
          <p:cNvPicPr preferRelativeResize="0"/>
          <p:nvPr/>
        </p:nvPicPr>
        <p:blipFill>
          <a:blip r:embed="rId4">
            <a:alphaModFix/>
          </a:blip>
          <a:stretch>
            <a:fillRect/>
          </a:stretch>
        </p:blipFill>
        <p:spPr>
          <a:xfrm>
            <a:off x="2318124" y="850951"/>
            <a:ext cx="4615683" cy="4292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3"/>
          <p:cNvSpPr txBox="1"/>
          <p:nvPr/>
        </p:nvSpPr>
        <p:spPr>
          <a:xfrm>
            <a:off x="1185775" y="455800"/>
            <a:ext cx="2372400" cy="709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500"/>
              <a:buFont typeface="Arial"/>
              <a:buNone/>
            </a:pPr>
            <a:r>
              <a:rPr b="1" i="0" lang="en" sz="3000" u="none" cap="none" strike="noStrike">
                <a:solidFill>
                  <a:srgbClr val="0E78C0"/>
                </a:solidFill>
                <a:latin typeface="Exo 2"/>
                <a:ea typeface="Exo 2"/>
                <a:cs typeface="Exo 2"/>
                <a:sym typeface="Exo 2"/>
              </a:rPr>
              <a:t>Nội dung</a:t>
            </a:r>
            <a:endParaRPr b="0" i="0" sz="1900" u="none" cap="none" strike="noStrike">
              <a:solidFill>
                <a:srgbClr val="000000"/>
              </a:solidFill>
              <a:latin typeface="Arial"/>
              <a:ea typeface="Arial"/>
              <a:cs typeface="Arial"/>
              <a:sym typeface="Arial"/>
            </a:endParaRPr>
          </a:p>
        </p:txBody>
      </p:sp>
      <p:sp>
        <p:nvSpPr>
          <p:cNvPr id="71" name="Google Shape;71;p3"/>
          <p:cNvSpPr txBox="1"/>
          <p:nvPr/>
        </p:nvSpPr>
        <p:spPr>
          <a:xfrm>
            <a:off x="1870700" y="1474363"/>
            <a:ext cx="3306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Giới thiệu bài toán</a:t>
            </a:r>
            <a:endParaRPr b="0" i="0" sz="2400" u="none" cap="none" strike="noStrike">
              <a:solidFill>
                <a:srgbClr val="000000"/>
              </a:solidFill>
              <a:latin typeface="Arial"/>
              <a:ea typeface="Arial"/>
              <a:cs typeface="Arial"/>
              <a:sym typeface="Arial"/>
            </a:endParaRPr>
          </a:p>
        </p:txBody>
      </p:sp>
      <p:sp>
        <p:nvSpPr>
          <p:cNvPr id="72" name="Google Shape;72;p3"/>
          <p:cNvSpPr txBox="1"/>
          <p:nvPr/>
        </p:nvSpPr>
        <p:spPr>
          <a:xfrm>
            <a:off x="3077650" y="2216325"/>
            <a:ext cx="30795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Tổng quan dữ liệu</a:t>
            </a:r>
            <a:endParaRPr b="1" i="0" sz="2400" u="none" cap="none" strike="noStrike">
              <a:solidFill>
                <a:srgbClr val="0E78C0"/>
              </a:solidFill>
              <a:latin typeface="Exo 2"/>
              <a:ea typeface="Exo 2"/>
              <a:cs typeface="Exo 2"/>
              <a:sym typeface="Exo 2"/>
            </a:endParaRPr>
          </a:p>
        </p:txBody>
      </p:sp>
      <p:sp>
        <p:nvSpPr>
          <p:cNvPr id="73" name="Google Shape;73;p3"/>
          <p:cNvSpPr txBox="1"/>
          <p:nvPr/>
        </p:nvSpPr>
        <p:spPr>
          <a:xfrm>
            <a:off x="567080" y="1474363"/>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sp>
        <p:nvSpPr>
          <p:cNvPr id="74" name="Google Shape;74;p3"/>
          <p:cNvSpPr txBox="1"/>
          <p:nvPr/>
        </p:nvSpPr>
        <p:spPr>
          <a:xfrm>
            <a:off x="1513557" y="2216334"/>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sp>
        <p:nvSpPr>
          <p:cNvPr id="75" name="Google Shape;75;p3"/>
          <p:cNvSpPr txBox="1"/>
          <p:nvPr/>
        </p:nvSpPr>
        <p:spPr>
          <a:xfrm>
            <a:off x="2764808" y="2916416"/>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sp>
        <p:nvSpPr>
          <p:cNvPr id="76" name="Google Shape;76;p3"/>
          <p:cNvSpPr txBox="1"/>
          <p:nvPr/>
        </p:nvSpPr>
        <p:spPr>
          <a:xfrm>
            <a:off x="3782758" y="36165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837001" y="2968800"/>
            <a:ext cx="23724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Thực nghiệm</a:t>
            </a:r>
            <a:endParaRPr b="0" i="0" sz="2400" u="none" cap="none" strike="noStrike">
              <a:solidFill>
                <a:srgbClr val="000000"/>
              </a:solidFill>
              <a:latin typeface="Arial"/>
              <a:ea typeface="Arial"/>
              <a:cs typeface="Arial"/>
              <a:sym typeface="Arial"/>
            </a:endParaRPr>
          </a:p>
        </p:txBody>
      </p:sp>
      <p:pic>
        <p:nvPicPr>
          <p:cNvPr descr="Icon&#10;&#10;Description automatically generated" id="78" name="Google Shape;78;p3"/>
          <p:cNvPicPr preferRelativeResize="0"/>
          <p:nvPr/>
        </p:nvPicPr>
        <p:blipFill rotWithShape="1">
          <a:blip r:embed="rId4">
            <a:alphaModFix/>
          </a:blip>
          <a:srcRect b="0" l="0" r="0" t="0"/>
          <a:stretch/>
        </p:blipFill>
        <p:spPr>
          <a:xfrm>
            <a:off x="56251" y="219256"/>
            <a:ext cx="957010" cy="514736"/>
          </a:xfrm>
          <a:prstGeom prst="rect">
            <a:avLst/>
          </a:prstGeom>
          <a:noFill/>
          <a:ln>
            <a:noFill/>
          </a:ln>
        </p:spPr>
      </p:pic>
      <p:sp>
        <p:nvSpPr>
          <p:cNvPr id="79" name="Google Shape;79;p3"/>
          <p:cNvSpPr txBox="1"/>
          <p:nvPr/>
        </p:nvSpPr>
        <p:spPr>
          <a:xfrm>
            <a:off x="5102925" y="3616525"/>
            <a:ext cx="3498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Kết luận</a:t>
            </a:r>
            <a:endParaRPr b="0" i="0" sz="2400" u="none" cap="none" strike="noStrike">
              <a:solidFill>
                <a:srgbClr val="000000"/>
              </a:solidFill>
              <a:latin typeface="Arial"/>
              <a:ea typeface="Arial"/>
              <a:cs typeface="Arial"/>
              <a:sym typeface="Arial"/>
            </a:endParaRPr>
          </a:p>
        </p:txBody>
      </p:sp>
      <p:sp>
        <p:nvSpPr>
          <p:cNvPr id="80" name="Google Shape;80;p3"/>
          <p:cNvSpPr txBox="1"/>
          <p:nvPr/>
        </p:nvSpPr>
        <p:spPr>
          <a:xfrm>
            <a:off x="4616833" y="42027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5937001" y="4202725"/>
            <a:ext cx="24771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Q&amp;A</a:t>
            </a:r>
            <a:endParaRPr b="0" i="0" sz="2400" u="none" cap="none" strike="noStrike">
              <a:solidFill>
                <a:srgbClr val="000000"/>
              </a:solidFill>
              <a:latin typeface="Arial"/>
              <a:ea typeface="Arial"/>
              <a:cs typeface="Arial"/>
              <a:sym typeface="Arial"/>
            </a:endParaRPr>
          </a:p>
        </p:txBody>
      </p:sp>
      <p:sp>
        <p:nvSpPr>
          <p:cNvPr id="82" name="Google Shape;82;p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975"/>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5f7929ea6a_0_19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65" name="Google Shape;265;g35f7929ea6a_0_19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66" name="Google Shape;266;g35f7929ea6a_0_19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67" name="Google Shape;267;g35f7929ea6a_0_190"/>
          <p:cNvSpPr txBox="1"/>
          <p:nvPr/>
        </p:nvSpPr>
        <p:spPr>
          <a:xfrm>
            <a:off x="3882225" y="1478300"/>
            <a:ext cx="4772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Backbone</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Sử dụng một phiên bản cải tiến của CSPDarknet (Cross Stage Partial Darknet).</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Tích hợp các khối C2f (CSP with Focus) để tăng cường khả năng trích xuất đặc trưng.</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Bổ sung các lớp tích chập (convolutional layers)</a:t>
            </a:r>
            <a:endParaRPr sz="1700">
              <a:latin typeface="Exo 2"/>
              <a:ea typeface="Exo 2"/>
              <a:cs typeface="Exo 2"/>
              <a:sym typeface="Exo 2"/>
            </a:endParaRPr>
          </a:p>
        </p:txBody>
      </p:sp>
      <p:pic>
        <p:nvPicPr>
          <p:cNvPr id="268" name="Google Shape;268;g35f7929ea6a_0_190"/>
          <p:cNvPicPr preferRelativeResize="0"/>
          <p:nvPr/>
        </p:nvPicPr>
        <p:blipFill>
          <a:blip r:embed="rId4">
            <a:alphaModFix/>
          </a:blip>
          <a:stretch>
            <a:fillRect/>
          </a:stretch>
        </p:blipFill>
        <p:spPr>
          <a:xfrm>
            <a:off x="1400411" y="934063"/>
            <a:ext cx="2050408" cy="41081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f7929ea6a_0_21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74" name="Google Shape;274;g35f7929ea6a_0_21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75" name="Google Shape;275;g35f7929ea6a_0_21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76" name="Google Shape;276;g35f7929ea6a_0_210"/>
          <p:cNvSpPr txBox="1"/>
          <p:nvPr/>
        </p:nvSpPr>
        <p:spPr>
          <a:xfrm>
            <a:off x="3882225" y="1478300"/>
            <a:ext cx="4772100" cy="319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Neck</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kiến trúc PANet (Path Aggregation Network) cải tiến: hỗ trợ luồng thông tin hai chiều (top-down và bottom-up) giữa các tầng đặc trưng.</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Kế</a:t>
            </a:r>
            <a:r>
              <a:rPr lang="en" sz="1700">
                <a:latin typeface="Exo 2"/>
                <a:ea typeface="Exo 2"/>
                <a:cs typeface="Exo 2"/>
                <a:sym typeface="Exo 2"/>
              </a:rPr>
              <a:t>t hợp với các khối SPPF (Spatial Pyramid Pooling - Fast):  lấy đặc trưng không gian ở nhiều tỷ lệ.</a:t>
            </a:r>
            <a:endParaRPr sz="1700">
              <a:latin typeface="Exo 2"/>
              <a:ea typeface="Exo 2"/>
              <a:cs typeface="Exo 2"/>
              <a:sym typeface="Exo 2"/>
            </a:endParaRPr>
          </a:p>
        </p:txBody>
      </p:sp>
      <p:pic>
        <p:nvPicPr>
          <p:cNvPr id="277" name="Google Shape;277;g35f7929ea6a_0_210"/>
          <p:cNvPicPr preferRelativeResize="0"/>
          <p:nvPr/>
        </p:nvPicPr>
        <p:blipFill>
          <a:blip r:embed="rId4">
            <a:alphaModFix/>
          </a:blip>
          <a:stretch>
            <a:fillRect/>
          </a:stretch>
        </p:blipFill>
        <p:spPr>
          <a:xfrm>
            <a:off x="1165661" y="882963"/>
            <a:ext cx="2361193" cy="41081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5f7929ea6a_0_21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83" name="Google Shape;283;g35f7929ea6a_0_21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84" name="Google Shape;284;g35f7929ea6a_0_21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85" name="Google Shape;285;g35f7929ea6a_0_219"/>
          <p:cNvSpPr txBox="1"/>
          <p:nvPr/>
        </p:nvSpPr>
        <p:spPr>
          <a:xfrm>
            <a:off x="4175325" y="1251825"/>
            <a:ext cx="4772100" cy="319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Head</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kiến trúc </a:t>
            </a:r>
            <a:r>
              <a:rPr b="1" lang="en" sz="1700">
                <a:latin typeface="Exo 2"/>
                <a:ea typeface="Exo 2"/>
                <a:cs typeface="Exo 2"/>
                <a:sym typeface="Exo 2"/>
              </a:rPr>
              <a:t>Anchor-Free</a:t>
            </a:r>
            <a:r>
              <a:rPr lang="en" sz="1700">
                <a:latin typeface="Exo 2"/>
                <a:ea typeface="Exo 2"/>
                <a:cs typeface="Exo 2"/>
                <a:sym typeface="Exo 2"/>
              </a:rPr>
              <a:t>, loại bỏ các hộp neo (anchor boxes)</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hàm mất mát kết hợp (loss function) bao gồm mất mát hồi quy cho hộp giới hạn (CIoU Loss), mất mát độ tin cậy (Binary Cross-Entropy) và mất mát phân loại (Cross-Entropy)</a:t>
            </a:r>
            <a:endParaRPr sz="1700">
              <a:latin typeface="Exo 2"/>
              <a:ea typeface="Exo 2"/>
              <a:cs typeface="Exo 2"/>
              <a:sym typeface="Exo 2"/>
            </a:endParaRPr>
          </a:p>
        </p:txBody>
      </p:sp>
      <p:pic>
        <p:nvPicPr>
          <p:cNvPr id="286" name="Google Shape;286;g35f7929ea6a_0_219"/>
          <p:cNvPicPr preferRelativeResize="0"/>
          <p:nvPr/>
        </p:nvPicPr>
        <p:blipFill>
          <a:blip r:embed="rId4">
            <a:alphaModFix/>
          </a:blip>
          <a:stretch>
            <a:fillRect/>
          </a:stretch>
        </p:blipFill>
        <p:spPr>
          <a:xfrm>
            <a:off x="165024" y="734000"/>
            <a:ext cx="1086625" cy="4225774"/>
          </a:xfrm>
          <a:prstGeom prst="rect">
            <a:avLst/>
          </a:prstGeom>
          <a:noFill/>
          <a:ln>
            <a:noFill/>
          </a:ln>
        </p:spPr>
      </p:pic>
      <p:pic>
        <p:nvPicPr>
          <p:cNvPr id="287" name="Google Shape;287;g35f7929ea6a_0_219"/>
          <p:cNvPicPr preferRelativeResize="0"/>
          <p:nvPr/>
        </p:nvPicPr>
        <p:blipFill>
          <a:blip r:embed="rId5">
            <a:alphaModFix/>
          </a:blip>
          <a:stretch>
            <a:fillRect/>
          </a:stretch>
        </p:blipFill>
        <p:spPr>
          <a:xfrm>
            <a:off x="1361250" y="1852125"/>
            <a:ext cx="2704475" cy="199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5f7929ea6a_0_265"/>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93" name="Google Shape;293;g35f7929ea6a_0_26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94" name="Google Shape;294;g35f7929ea6a_0_26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Siêu tham số huấn luyện</a:t>
            </a:r>
            <a:endParaRPr b="1" i="0" sz="2100" u="none" cap="none" strike="noStrike">
              <a:solidFill>
                <a:srgbClr val="0E78C0"/>
              </a:solidFill>
              <a:latin typeface="Exo 2"/>
              <a:ea typeface="Exo 2"/>
              <a:cs typeface="Exo 2"/>
              <a:sym typeface="Exo 2"/>
            </a:endParaRPr>
          </a:p>
        </p:txBody>
      </p:sp>
      <p:graphicFrame>
        <p:nvGraphicFramePr>
          <p:cNvPr id="295" name="Google Shape;295;g35f7929ea6a_0_265"/>
          <p:cNvGraphicFramePr/>
          <p:nvPr/>
        </p:nvGraphicFramePr>
        <p:xfrm>
          <a:off x="2024750" y="865950"/>
          <a:ext cx="3000000" cy="3000000"/>
        </p:xfrm>
        <a:graphic>
          <a:graphicData uri="http://schemas.openxmlformats.org/drawingml/2006/table">
            <a:tbl>
              <a:tblPr>
                <a:noFill/>
                <a:tableStyleId>{D119686D-1093-44F8-BB37-023026DD999E}</a:tableStyleId>
              </a:tblPr>
              <a:tblGrid>
                <a:gridCol w="2413000"/>
                <a:gridCol w="2413000"/>
              </a:tblGrid>
              <a:tr h="381000">
                <a:tc>
                  <a:txBody>
                    <a:bodyPr/>
                    <a:lstStyle/>
                    <a:p>
                      <a:pPr indent="0" lvl="0" marL="0" rtl="0" algn="l">
                        <a:spcBef>
                          <a:spcPts val="0"/>
                        </a:spcBef>
                        <a:spcAft>
                          <a:spcPts val="0"/>
                        </a:spcAft>
                        <a:buNone/>
                      </a:pPr>
                      <a:r>
                        <a:rPr b="1" lang="en"/>
                        <a:t>Tên</a:t>
                      </a:r>
                      <a:endParaRPr b="1"/>
                    </a:p>
                  </a:txBody>
                  <a:tcPr marT="91425" marB="91425" marR="91425" marL="91425"/>
                </a:tc>
                <a:tc>
                  <a:txBody>
                    <a:bodyPr/>
                    <a:lstStyle/>
                    <a:p>
                      <a:pPr indent="0" lvl="0" marL="0" rtl="0" algn="l">
                        <a:spcBef>
                          <a:spcPts val="0"/>
                        </a:spcBef>
                        <a:spcAft>
                          <a:spcPts val="0"/>
                        </a:spcAft>
                        <a:buNone/>
                      </a:pPr>
                      <a:r>
                        <a:rPr b="1" lang="en"/>
                        <a:t>Giá trị</a:t>
                      </a:r>
                      <a:endParaRPr b="1"/>
                    </a:p>
                  </a:txBody>
                  <a:tcPr marT="91425" marB="91425" marR="91425" marL="91425"/>
                </a:tc>
              </a:tr>
              <a:tr h="381000">
                <a:tc>
                  <a:txBody>
                    <a:bodyPr/>
                    <a:lstStyle/>
                    <a:p>
                      <a:pPr indent="0" lvl="0" marL="0" rtl="0" algn="l">
                        <a:spcBef>
                          <a:spcPts val="0"/>
                        </a:spcBef>
                        <a:spcAft>
                          <a:spcPts val="0"/>
                        </a:spcAft>
                        <a:buNone/>
                      </a:pPr>
                      <a:r>
                        <a:rPr lang="en"/>
                        <a:t>Mô hình</a:t>
                      </a:r>
                      <a:endParaRPr/>
                    </a:p>
                  </a:txBody>
                  <a:tcPr marT="91425" marB="91425" marR="91425" marL="91425"/>
                </a:tc>
                <a:tc>
                  <a:txBody>
                    <a:bodyPr/>
                    <a:lstStyle/>
                    <a:p>
                      <a:pPr indent="0" lvl="0" marL="0" rtl="0" algn="l">
                        <a:spcBef>
                          <a:spcPts val="0"/>
                        </a:spcBef>
                        <a:spcAft>
                          <a:spcPts val="0"/>
                        </a:spcAft>
                        <a:buNone/>
                      </a:pPr>
                      <a:r>
                        <a:rPr lang="en"/>
                        <a:t>Yolov8m, Yolov8l, Yolov5m</a:t>
                      </a:r>
                      <a:endParaRPr/>
                    </a:p>
                  </a:txBody>
                  <a:tcPr marT="91425" marB="91425" marR="91425" marL="91425"/>
                </a:tc>
              </a:tr>
              <a:tr h="381000">
                <a:tc>
                  <a:txBody>
                    <a:bodyPr/>
                    <a:lstStyle/>
                    <a:p>
                      <a:pPr indent="0" lvl="0" marL="0" rtl="0" algn="l">
                        <a:spcBef>
                          <a:spcPts val="0"/>
                        </a:spcBef>
                        <a:spcAft>
                          <a:spcPts val="0"/>
                        </a:spcAft>
                        <a:buNone/>
                      </a:pPr>
                      <a:r>
                        <a:rPr lang="en"/>
                        <a:t>Epoch</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r h="381000">
                <a:tc>
                  <a:txBody>
                    <a:bodyPr/>
                    <a:lstStyle/>
                    <a:p>
                      <a:pPr indent="0" lvl="0" marL="0" rtl="0" algn="l">
                        <a:spcBef>
                          <a:spcPts val="0"/>
                        </a:spcBef>
                        <a:spcAft>
                          <a:spcPts val="0"/>
                        </a:spcAft>
                        <a:buNone/>
                      </a:pPr>
                      <a:r>
                        <a:rPr lang="en"/>
                        <a:t>Batch Size</a:t>
                      </a:r>
                      <a:endParaRPr/>
                    </a:p>
                  </a:txBody>
                  <a:tcPr marT="91425" marB="91425" marR="91425" marL="91425"/>
                </a:tc>
                <a:tc>
                  <a:txBody>
                    <a:bodyPr/>
                    <a:lstStyle/>
                    <a:p>
                      <a:pPr indent="0" lvl="0" marL="0" rtl="0" algn="l">
                        <a:spcBef>
                          <a:spcPts val="0"/>
                        </a:spcBef>
                        <a:spcAft>
                          <a:spcPts val="0"/>
                        </a:spcAft>
                        <a:buNone/>
                      </a:pPr>
                      <a:r>
                        <a:rPr lang="en"/>
                        <a:t>64</a:t>
                      </a:r>
                      <a:endParaRPr/>
                    </a:p>
                  </a:txBody>
                  <a:tcPr marT="91425" marB="91425" marR="91425" marL="91425"/>
                </a:tc>
              </a:tr>
              <a:tr h="381000">
                <a:tc>
                  <a:txBody>
                    <a:bodyPr/>
                    <a:lstStyle/>
                    <a:p>
                      <a:pPr indent="0" lvl="0" marL="0" rtl="0" algn="l">
                        <a:spcBef>
                          <a:spcPts val="0"/>
                        </a:spcBef>
                        <a:spcAft>
                          <a:spcPts val="0"/>
                        </a:spcAft>
                        <a:buNone/>
                      </a:pPr>
                      <a:r>
                        <a:rPr lang="en"/>
                        <a:t>Optimizer</a:t>
                      </a:r>
                      <a:endParaRPr/>
                    </a:p>
                  </a:txBody>
                  <a:tcPr marT="91425" marB="91425" marR="91425" marL="91425"/>
                </a:tc>
                <a:tc>
                  <a:txBody>
                    <a:bodyPr/>
                    <a:lstStyle/>
                    <a:p>
                      <a:pPr indent="0" lvl="0" marL="0" rtl="0" algn="l">
                        <a:spcBef>
                          <a:spcPts val="0"/>
                        </a:spcBef>
                        <a:spcAft>
                          <a:spcPts val="0"/>
                        </a:spcAft>
                        <a:buNone/>
                      </a:pPr>
                      <a:r>
                        <a:rPr lang="en"/>
                        <a:t>AdamW</a:t>
                      </a:r>
                      <a:endParaRPr/>
                    </a:p>
                  </a:txBody>
                  <a:tcPr marT="91425" marB="91425" marR="91425" marL="91425"/>
                </a:tc>
              </a:tr>
              <a:tr h="381000">
                <a:tc>
                  <a:txBody>
                    <a:bodyPr/>
                    <a:lstStyle/>
                    <a:p>
                      <a:pPr indent="0" lvl="0" marL="0" rtl="0" algn="l">
                        <a:spcBef>
                          <a:spcPts val="0"/>
                        </a:spcBef>
                        <a:spcAft>
                          <a:spcPts val="0"/>
                        </a:spcAft>
                        <a:buNone/>
                      </a:pPr>
                      <a:r>
                        <a:rPr lang="en"/>
                        <a:t>Learning Rate</a:t>
                      </a:r>
                      <a:endParaRPr/>
                    </a:p>
                  </a:txBody>
                  <a:tcPr marT="91425" marB="91425" marR="91425" marL="91425"/>
                </a:tc>
                <a:tc>
                  <a:txBody>
                    <a:bodyPr/>
                    <a:lstStyle/>
                    <a:p>
                      <a:pPr indent="0" lvl="0" marL="0" rtl="0" algn="l">
                        <a:spcBef>
                          <a:spcPts val="0"/>
                        </a:spcBef>
                        <a:spcAft>
                          <a:spcPts val="0"/>
                        </a:spcAft>
                        <a:buNone/>
                      </a:pPr>
                      <a:r>
                        <a:rPr lang="en"/>
                        <a:t>0.000588</a:t>
                      </a:r>
                      <a:endParaRPr/>
                    </a:p>
                  </a:txBody>
                  <a:tcPr marT="91425" marB="91425" marR="91425" marL="91425"/>
                </a:tc>
              </a:tr>
              <a:tr h="381000">
                <a:tc>
                  <a:txBody>
                    <a:bodyPr/>
                    <a:lstStyle/>
                    <a:p>
                      <a:pPr indent="0" lvl="0" marL="0" rtl="0" algn="l">
                        <a:spcBef>
                          <a:spcPts val="0"/>
                        </a:spcBef>
                        <a:spcAft>
                          <a:spcPts val="0"/>
                        </a:spcAft>
                        <a:buNone/>
                      </a:pPr>
                      <a:r>
                        <a:rPr lang="en"/>
                        <a:t>M</a:t>
                      </a:r>
                      <a:r>
                        <a:rPr lang="en"/>
                        <a:t>omentum</a:t>
                      </a:r>
                      <a:endParaRPr/>
                    </a:p>
                  </a:txBody>
                  <a:tcPr marT="91425" marB="91425" marR="91425" marL="91425"/>
                </a:tc>
                <a:tc>
                  <a:txBody>
                    <a:bodyPr/>
                    <a:lstStyle/>
                    <a:p>
                      <a:pPr indent="0" lvl="0" marL="0" rtl="0" algn="l">
                        <a:spcBef>
                          <a:spcPts val="0"/>
                        </a:spcBef>
                        <a:spcAft>
                          <a:spcPts val="0"/>
                        </a:spcAft>
                        <a:buNone/>
                      </a:pPr>
                      <a:r>
                        <a:rPr lang="en"/>
                        <a:t>0.9</a:t>
                      </a:r>
                      <a:endParaRPr/>
                    </a:p>
                  </a:txBody>
                  <a:tcPr marT="91425" marB="91425" marR="91425" marL="91425"/>
                </a:tc>
              </a:tr>
              <a:tr h="381000">
                <a:tc>
                  <a:txBody>
                    <a:bodyPr/>
                    <a:lstStyle/>
                    <a:p>
                      <a:pPr indent="0" lvl="0" marL="0" rtl="0" algn="l">
                        <a:spcBef>
                          <a:spcPts val="0"/>
                        </a:spcBef>
                        <a:spcAft>
                          <a:spcPts val="0"/>
                        </a:spcAft>
                        <a:buNone/>
                      </a:pPr>
                      <a:r>
                        <a:rPr lang="en"/>
                        <a:t>Weight decay</a:t>
                      </a:r>
                      <a:endParaRPr/>
                    </a:p>
                  </a:txBody>
                  <a:tcPr marT="91425" marB="91425" marR="91425" marL="91425"/>
                </a:tc>
                <a:tc>
                  <a:txBody>
                    <a:bodyPr/>
                    <a:lstStyle/>
                    <a:p>
                      <a:pPr indent="0" lvl="0" marL="0" rtl="0" algn="l">
                        <a:spcBef>
                          <a:spcPts val="0"/>
                        </a:spcBef>
                        <a:spcAft>
                          <a:spcPts val="0"/>
                        </a:spcAft>
                        <a:buNone/>
                      </a:pPr>
                      <a:r>
                        <a:rPr lang="en"/>
                        <a:t>0.0005</a:t>
                      </a:r>
                      <a:endParaRPr/>
                    </a:p>
                  </a:txBody>
                  <a:tcPr marT="91425" marB="91425" marR="91425" marL="91425"/>
                </a:tc>
              </a:tr>
              <a:tr h="381000">
                <a:tc>
                  <a:txBody>
                    <a:bodyPr/>
                    <a:lstStyle/>
                    <a:p>
                      <a:pPr indent="0" lvl="0" marL="0" rtl="0" algn="l">
                        <a:spcBef>
                          <a:spcPts val="0"/>
                        </a:spcBef>
                        <a:spcAft>
                          <a:spcPts val="0"/>
                        </a:spcAft>
                        <a:buNone/>
                      </a:pPr>
                      <a:r>
                        <a:rPr lang="en"/>
                        <a:t>Augmentation</a:t>
                      </a:r>
                      <a:endParaRPr/>
                    </a:p>
                  </a:txBody>
                  <a:tcPr marT="91425" marB="91425" marR="91425" marL="91425"/>
                </a:tc>
                <a:tc>
                  <a:txBody>
                    <a:bodyPr/>
                    <a:lstStyle/>
                    <a:p>
                      <a:pPr indent="0" lvl="0" marL="0" rtl="0" algn="l">
                        <a:spcBef>
                          <a:spcPts val="0"/>
                        </a:spcBef>
                        <a:spcAft>
                          <a:spcPts val="0"/>
                        </a:spcAft>
                        <a:buNone/>
                      </a:pPr>
                      <a:r>
                        <a:rPr lang="en"/>
                        <a:t>Blur, MedianBlur ToGray, CLAHE</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731919fbfd_0_68"/>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Kết quả</a:t>
            </a:r>
            <a:endParaRPr sz="2700">
              <a:solidFill>
                <a:srgbClr val="0E78C0"/>
              </a:solidFill>
              <a:latin typeface="Exo 2"/>
              <a:ea typeface="Exo 2"/>
              <a:cs typeface="Exo 2"/>
              <a:sym typeface="Exo 2"/>
            </a:endParaRPr>
          </a:p>
        </p:txBody>
      </p:sp>
      <p:sp>
        <p:nvSpPr>
          <p:cNvPr id="301" name="Google Shape;301;g2731919fbfd_0_68"/>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302" name="Google Shape;302;g2731919fbfd_0_68"/>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03" name="Google Shape;303;g2731919fbfd_0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04" name="Google Shape;304;g2731919fbfd_0_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e438e9f0c3_1_16"/>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10" name="Google Shape;310;g2e438e9f0c3_1_1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11" name="Google Shape;311;g2e438e9f0c3_1_16"/>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12" name="Google Shape;312;g2e438e9f0c3_1_16" title="results.png"/>
          <p:cNvPicPr preferRelativeResize="0"/>
          <p:nvPr/>
        </p:nvPicPr>
        <p:blipFill>
          <a:blip r:embed="rId4">
            <a:alphaModFix/>
          </a:blip>
          <a:stretch>
            <a:fillRect/>
          </a:stretch>
        </p:blipFill>
        <p:spPr>
          <a:xfrm>
            <a:off x="1020850" y="1237200"/>
            <a:ext cx="7102300" cy="3551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5f7929ea6a_0_258"/>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18" name="Google Shape;318;g35f7929ea6a_0_2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19" name="Google Shape;319;g35f7929ea6a_0_258"/>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20" name="Google Shape;320;g35f7929ea6a_0_258"/>
          <p:cNvPicPr preferRelativeResize="0"/>
          <p:nvPr/>
        </p:nvPicPr>
        <p:blipFill>
          <a:blip r:embed="rId4">
            <a:alphaModFix/>
          </a:blip>
          <a:stretch>
            <a:fillRect/>
          </a:stretch>
        </p:blipFill>
        <p:spPr>
          <a:xfrm>
            <a:off x="1485900" y="2090900"/>
            <a:ext cx="6172200" cy="155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5f7929ea6a_0_276"/>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26" name="Google Shape;326;g35f7929ea6a_0_27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27" name="Google Shape;327;g35f7929ea6a_0_276"/>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28" name="Google Shape;328;g35f7929ea6a_0_276"/>
          <p:cNvPicPr preferRelativeResize="0"/>
          <p:nvPr/>
        </p:nvPicPr>
        <p:blipFill rotWithShape="1">
          <a:blip r:embed="rId4">
            <a:alphaModFix/>
          </a:blip>
          <a:srcRect b="4076" l="0" r="0" t="0"/>
          <a:stretch/>
        </p:blipFill>
        <p:spPr>
          <a:xfrm>
            <a:off x="1233475" y="1668975"/>
            <a:ext cx="6677025" cy="243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5f7929ea6a_0_284"/>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34" name="Google Shape;334;g35f7929ea6a_0_28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35" name="Google Shape;335;g35f7929ea6a_0_284"/>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36" name="Google Shape;336;g35f7929ea6a_0_284" title="val_batch0_pred.jpg"/>
          <p:cNvPicPr preferRelativeResize="0"/>
          <p:nvPr/>
        </p:nvPicPr>
        <p:blipFill>
          <a:blip r:embed="rId4">
            <a:alphaModFix/>
          </a:blip>
          <a:stretch>
            <a:fillRect/>
          </a:stretch>
        </p:blipFill>
        <p:spPr>
          <a:xfrm>
            <a:off x="1753100" y="1287550"/>
            <a:ext cx="5326728" cy="35511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5f7929ea6a_0_299"/>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42" name="Google Shape;342;g35f7929ea6a_0_29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43" name="Google Shape;343;g35f7929ea6a_0_299"/>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44" name="Google Shape;344;g35f7929ea6a_0_299" title="val_batch1_pred.jpg"/>
          <p:cNvPicPr preferRelativeResize="0"/>
          <p:nvPr/>
        </p:nvPicPr>
        <p:blipFill>
          <a:blip r:embed="rId4">
            <a:alphaModFix/>
          </a:blip>
          <a:stretch>
            <a:fillRect/>
          </a:stretch>
        </p:blipFill>
        <p:spPr>
          <a:xfrm>
            <a:off x="1849738" y="1343900"/>
            <a:ext cx="5326728" cy="3551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bài toán</a:t>
            </a:r>
            <a:endParaRPr sz="2700">
              <a:solidFill>
                <a:srgbClr val="0E78C0"/>
              </a:solidFill>
              <a:latin typeface="Exo 2"/>
              <a:ea typeface="Exo 2"/>
              <a:cs typeface="Exo 2"/>
              <a:sym typeface="Exo 2"/>
            </a:endParaRPr>
          </a:p>
        </p:txBody>
      </p:sp>
      <p:sp>
        <p:nvSpPr>
          <p:cNvPr id="88" name="Google Shape;88;p4"/>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cxnSp>
        <p:nvCxnSpPr>
          <p:cNvPr id="89" name="Google Shape;89;p4"/>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90" name="Google Shape;90;p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1" name="Google Shape;91;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92" name="Google Shape;92;p4"/>
          <p:cNvPicPr preferRelativeResize="0"/>
          <p:nvPr/>
        </p:nvPicPr>
        <p:blipFill>
          <a:blip r:embed="rId4">
            <a:alphaModFix/>
          </a:blip>
          <a:stretch>
            <a:fillRect/>
          </a:stretch>
        </p:blipFill>
        <p:spPr>
          <a:xfrm>
            <a:off x="4579925" y="1790900"/>
            <a:ext cx="3838126" cy="2648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5f7929ea6a_0_307"/>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50" name="Google Shape;350;g35f7929ea6a_0_30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51" name="Google Shape;351;g35f7929ea6a_0_307"/>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52" name="Google Shape;352;g35f7929ea6a_0_307" title="val_batch2_pred.jpg"/>
          <p:cNvPicPr preferRelativeResize="0"/>
          <p:nvPr/>
        </p:nvPicPr>
        <p:blipFill>
          <a:blip r:embed="rId4">
            <a:alphaModFix/>
          </a:blip>
          <a:stretch>
            <a:fillRect/>
          </a:stretch>
        </p:blipFill>
        <p:spPr>
          <a:xfrm>
            <a:off x="1908638" y="1287550"/>
            <a:ext cx="5326728" cy="35511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6de50d0ced_0_2"/>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Kết Luận</a:t>
            </a:r>
            <a:endParaRPr sz="2700">
              <a:solidFill>
                <a:srgbClr val="0E78C0"/>
              </a:solidFill>
              <a:latin typeface="Exo 2"/>
              <a:ea typeface="Exo 2"/>
              <a:cs typeface="Exo 2"/>
              <a:sym typeface="Exo 2"/>
            </a:endParaRPr>
          </a:p>
        </p:txBody>
      </p:sp>
      <p:sp>
        <p:nvSpPr>
          <p:cNvPr id="358" name="Google Shape;358;g26de50d0ced_0_2"/>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359" name="Google Shape;359;g26de50d0ced_0_2"/>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60" name="Google Shape;360;g26de50d0ced_0_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61" name="Google Shape;361;g26de50d0ced_0_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df728543e3_0_0"/>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67" name="Google Shape;367;g2df728543e3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68" name="Google Shape;368;g2df728543e3_0_0"/>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luận</a:t>
            </a:r>
            <a:endParaRPr b="1" i="0" sz="3200" u="none" cap="none" strike="noStrike">
              <a:solidFill>
                <a:schemeClr val="dk1"/>
              </a:solidFill>
              <a:latin typeface="Exo 2"/>
              <a:ea typeface="Exo 2"/>
              <a:cs typeface="Exo 2"/>
              <a:sym typeface="Exo 2"/>
            </a:endParaRPr>
          </a:p>
        </p:txBody>
      </p:sp>
      <p:sp>
        <p:nvSpPr>
          <p:cNvPr id="369" name="Google Shape;369;g2df728543e3_0_0"/>
          <p:cNvSpPr txBox="1"/>
          <p:nvPr/>
        </p:nvSpPr>
        <p:spPr>
          <a:xfrm>
            <a:off x="884000" y="1410750"/>
            <a:ext cx="7258200" cy="2801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Exo 2"/>
              <a:buChar char="●"/>
            </a:pPr>
            <a:r>
              <a:rPr lang="en" sz="2000">
                <a:latin typeface="Exo 2"/>
                <a:ea typeface="Exo 2"/>
                <a:cs typeface="Exo 2"/>
                <a:sym typeface="Exo 2"/>
              </a:rPr>
              <a:t>Đã triển khai và đánh giá bài toán phân loại sản phẩm thời trang dựa trên hình ảnh, sử dụng mô hình YOLOv8.</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Quá trình huấn luyện và đánh giá cho thấy YOLOv8 không chỉ cho kết quả tốt về độ chính xác (mAP), mà còn giữ được tốc độ dự đoán nhanh và khả năng tổng quát hóa tốt với dữ liệu thực tế.</a:t>
            </a:r>
            <a:endParaRPr sz="2000">
              <a:latin typeface="Exo 2"/>
              <a:ea typeface="Exo 2"/>
              <a:cs typeface="Exo 2"/>
              <a:sym typeface="Exo 2"/>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71d9788520_0_58"/>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Q&amp;A</a:t>
            </a:r>
            <a:endParaRPr sz="2700">
              <a:solidFill>
                <a:srgbClr val="0E78C0"/>
              </a:solidFill>
              <a:latin typeface="Exo 2"/>
              <a:ea typeface="Exo 2"/>
              <a:cs typeface="Exo 2"/>
              <a:sym typeface="Exo 2"/>
            </a:endParaRPr>
          </a:p>
        </p:txBody>
      </p:sp>
      <p:sp>
        <p:nvSpPr>
          <p:cNvPr id="375" name="Google Shape;375;g271d9788520_0_58"/>
          <p:cNvSpPr txBox="1"/>
          <p:nvPr/>
        </p:nvSpPr>
        <p:spPr>
          <a:xfrm flipH="1">
            <a:off x="1147654" y="2391000"/>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cxnSp>
        <p:nvCxnSpPr>
          <p:cNvPr id="376" name="Google Shape;376;g271d9788520_0_58"/>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377" name="Google Shape;377;g271d9788520_0_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378" name="Google Shape;378;g271d9788520_0_58"/>
          <p:cNvPicPr preferRelativeResize="0"/>
          <p:nvPr/>
        </p:nvPicPr>
        <p:blipFill rotWithShape="1">
          <a:blip r:embed="rId4">
            <a:alphaModFix/>
          </a:blip>
          <a:srcRect b="0" l="0" r="0" t="0"/>
          <a:stretch/>
        </p:blipFill>
        <p:spPr>
          <a:xfrm>
            <a:off x="3480400" y="1339327"/>
            <a:ext cx="4281648" cy="2892725"/>
          </a:xfrm>
          <a:prstGeom prst="rect">
            <a:avLst/>
          </a:prstGeom>
          <a:noFill/>
          <a:ln>
            <a:noFill/>
          </a:ln>
        </p:spPr>
      </p:pic>
      <p:sp>
        <p:nvSpPr>
          <p:cNvPr id="379" name="Google Shape;379;g271d9788520_0_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85" name="Google Shape;385;p16"/>
          <p:cNvSpPr txBox="1"/>
          <p:nvPr/>
        </p:nvSpPr>
        <p:spPr>
          <a:xfrm>
            <a:off x="2152500" y="2228325"/>
            <a:ext cx="4839000" cy="752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Exo 2"/>
                <a:ea typeface="Exo 2"/>
                <a:cs typeface="Exo 2"/>
                <a:sym typeface="Exo 2"/>
              </a:rPr>
              <a:t>Does </a:t>
            </a:r>
            <a:r>
              <a:rPr b="1" i="0" lang="en" sz="1200" u="none" cap="none" strike="noStrike">
                <a:solidFill>
                  <a:srgbClr val="000000"/>
                </a:solidFill>
                <a:latin typeface="Exo 2"/>
                <a:ea typeface="Exo 2"/>
                <a:cs typeface="Exo 2"/>
                <a:sym typeface="Exo 2"/>
              </a:rPr>
              <a:t>anyone</a:t>
            </a:r>
            <a:r>
              <a:rPr b="1" i="0" lang="en" sz="1050" u="none" cap="none" strike="noStrike">
                <a:solidFill>
                  <a:srgbClr val="000000"/>
                </a:solidFill>
                <a:latin typeface="Exo 2"/>
                <a:ea typeface="Exo 2"/>
                <a:cs typeface="Exo 2"/>
                <a:sym typeface="Exo 2"/>
              </a:rPr>
              <a:t> have any questions?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rPr b="1" i="0" lang="en" sz="1050" u="sng" cap="none" strike="noStrike">
                <a:solidFill>
                  <a:srgbClr val="0E78C0"/>
                </a:solidFill>
                <a:latin typeface="Exo 2"/>
                <a:ea typeface="Exo 2"/>
                <a:cs typeface="Exo 2"/>
                <a:sym typeface="Exo 2"/>
                <a:hlinkClick r:id="rId3">
                  <a:extLst>
                    <a:ext uri="{A12FA001-AC4F-418D-AE19-62706E023703}">
                      <ahyp:hlinkClr val="tx"/>
                    </a:ext>
                  </a:extLst>
                </a:hlinkClick>
              </a:rPr>
              <a:t>2252</a:t>
            </a:r>
            <a:r>
              <a:rPr b="1" lang="en" sz="1050" u="sng">
                <a:solidFill>
                  <a:srgbClr val="0E78C0"/>
                </a:solidFill>
                <a:latin typeface="Exo 2"/>
                <a:ea typeface="Exo 2"/>
                <a:cs typeface="Exo 2"/>
                <a:sym typeface="Exo 2"/>
                <a:hlinkClick r:id="rId4">
                  <a:extLst>
                    <a:ext uri="{A12FA001-AC4F-418D-AE19-62706E023703}">
                      <ahyp:hlinkClr val="tx"/>
                    </a:ext>
                  </a:extLst>
                </a:hlinkClick>
              </a:rPr>
              <a:t>0006</a:t>
            </a:r>
            <a:r>
              <a:rPr b="1" i="0" lang="en" sz="1050" u="sng" cap="none" strike="noStrike">
                <a:solidFill>
                  <a:srgbClr val="0E78C0"/>
                </a:solidFill>
                <a:latin typeface="Exo 2"/>
                <a:ea typeface="Exo 2"/>
                <a:cs typeface="Exo 2"/>
                <a:sym typeface="Exo 2"/>
                <a:hlinkClick r:id="rId5">
                  <a:extLst>
                    <a:ext uri="{A12FA001-AC4F-418D-AE19-62706E023703}">
                      <ahyp:hlinkClr val="tx"/>
                    </a:ext>
                  </a:extLst>
                </a:hlinkClick>
              </a:rPr>
              <a:t>@gm.uit.edu.</a:t>
            </a:r>
            <a:r>
              <a:rPr b="1" i="0" lang="en" sz="1050" u="none" cap="none" strike="noStrike">
                <a:solidFill>
                  <a:srgbClr val="0E78C0"/>
                </a:solidFill>
                <a:latin typeface="Exo 2"/>
                <a:ea typeface="Exo 2"/>
                <a:cs typeface="Exo 2"/>
                <a:sym typeface="Exo 2"/>
              </a:rPr>
              <a:t>vn</a:t>
            </a:r>
            <a:endParaRPr b="1" i="0" sz="1050" u="none" cap="none" strike="noStrike">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E78C0"/>
              </a:solidFill>
              <a:latin typeface="Exo 2"/>
              <a:ea typeface="Exo 2"/>
              <a:cs typeface="Exo 2"/>
              <a:sym typeface="Exo 2"/>
            </a:endParaRPr>
          </a:p>
        </p:txBody>
      </p:sp>
      <p:sp>
        <p:nvSpPr>
          <p:cNvPr id="386" name="Google Shape;386;p16"/>
          <p:cNvSpPr txBox="1"/>
          <p:nvPr/>
        </p:nvSpPr>
        <p:spPr>
          <a:xfrm flipH="1">
            <a:off x="818103" y="1204413"/>
            <a:ext cx="7507800" cy="1023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E78C0"/>
                </a:solidFill>
                <a:latin typeface="Exo 2"/>
                <a:ea typeface="Exo 2"/>
                <a:cs typeface="Exo 2"/>
                <a:sym typeface="Exo 2"/>
              </a:rPr>
              <a:t>THANKS</a:t>
            </a:r>
            <a:r>
              <a:rPr b="1" i="0" lang="en" sz="3000" u="none" cap="none" strike="noStrike">
                <a:solidFill>
                  <a:srgbClr val="0E78C0"/>
                </a:solidFill>
                <a:latin typeface="Exo 2"/>
                <a:ea typeface="Exo 2"/>
                <a:cs typeface="Exo 2"/>
                <a:sym typeface="Exo 2"/>
              </a:rPr>
              <a:t> FOR LISTENING!</a:t>
            </a:r>
            <a:endParaRPr b="0" i="0" sz="1400" u="none" cap="none" strike="noStrike">
              <a:solidFill>
                <a:srgbClr val="000000"/>
              </a:solidFill>
              <a:latin typeface="Arial"/>
              <a:ea typeface="Arial"/>
              <a:cs typeface="Arial"/>
              <a:sym typeface="Arial"/>
            </a:endParaRPr>
          </a:p>
        </p:txBody>
      </p:sp>
      <p:cxnSp>
        <p:nvCxnSpPr>
          <p:cNvPr id="387" name="Google Shape;387;p16"/>
          <p:cNvCxnSpPr/>
          <p:nvPr/>
        </p:nvCxnSpPr>
        <p:spPr>
          <a:xfrm>
            <a:off x="1" y="3822557"/>
            <a:ext cx="2026200" cy="0"/>
          </a:xfrm>
          <a:prstGeom prst="straightConnector1">
            <a:avLst/>
          </a:prstGeom>
          <a:noFill/>
          <a:ln cap="flat" cmpd="sng" w="28575">
            <a:solidFill>
              <a:srgbClr val="0E78C0"/>
            </a:solidFill>
            <a:prstDash val="solid"/>
            <a:round/>
            <a:headEnd len="sm" w="sm" type="none"/>
            <a:tailEnd len="sm" w="sm" type="none"/>
          </a:ln>
        </p:spPr>
      </p:cxnSp>
      <p:cxnSp>
        <p:nvCxnSpPr>
          <p:cNvPr id="388" name="Google Shape;388;p16"/>
          <p:cNvCxnSpPr/>
          <p:nvPr/>
        </p:nvCxnSpPr>
        <p:spPr>
          <a:xfrm>
            <a:off x="7117776" y="1297564"/>
            <a:ext cx="20262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89" name="Google Shape;389;p16"/>
          <p:cNvPicPr preferRelativeResize="0"/>
          <p:nvPr/>
        </p:nvPicPr>
        <p:blipFill rotWithShape="1">
          <a:blip r:embed="rId6">
            <a:alphaModFix/>
          </a:blip>
          <a:srcRect b="0" l="0" r="0" t="0"/>
          <a:stretch/>
        </p:blipFill>
        <p:spPr>
          <a:xfrm>
            <a:off x="56251" y="219256"/>
            <a:ext cx="957010" cy="514736"/>
          </a:xfrm>
          <a:prstGeom prst="rect">
            <a:avLst/>
          </a:prstGeom>
          <a:noFill/>
          <a:ln>
            <a:noFill/>
          </a:ln>
        </p:spPr>
      </p:pic>
      <p:pic>
        <p:nvPicPr>
          <p:cNvPr id="390" name="Google Shape;390;p16"/>
          <p:cNvPicPr preferRelativeResize="0"/>
          <p:nvPr/>
        </p:nvPicPr>
        <p:blipFill>
          <a:blip r:embed="rId7">
            <a:alphaModFix/>
          </a:blip>
          <a:stretch>
            <a:fillRect/>
          </a:stretch>
        </p:blipFill>
        <p:spPr>
          <a:xfrm>
            <a:off x="3630150" y="2893563"/>
            <a:ext cx="1883691" cy="185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73022be4d6_2_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98" name="Google Shape;98;g273022be4d6_2_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9" name="Google Shape;99;g273022be4d6_2_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Giới thiệu bài toán</a:t>
            </a:r>
            <a:endParaRPr b="1" i="0" sz="2100" u="none" cap="none" strike="noStrike">
              <a:solidFill>
                <a:srgbClr val="0E78C0"/>
              </a:solidFill>
              <a:latin typeface="Exo 2"/>
              <a:ea typeface="Exo 2"/>
              <a:cs typeface="Exo 2"/>
              <a:sym typeface="Exo 2"/>
            </a:endParaRPr>
          </a:p>
        </p:txBody>
      </p:sp>
      <p:sp>
        <p:nvSpPr>
          <p:cNvPr id="100" name="Google Shape;100;g273022be4d6_2_5"/>
          <p:cNvSpPr txBox="1"/>
          <p:nvPr/>
        </p:nvSpPr>
        <p:spPr>
          <a:xfrm>
            <a:off x="579150" y="3935750"/>
            <a:ext cx="79857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lang="en" sz="2100">
                <a:latin typeface="Exo 2"/>
                <a:ea typeface="Exo 2"/>
                <a:cs typeface="Exo 2"/>
                <a:sym typeface="Exo 2"/>
              </a:rPr>
              <a:t>Các nền tảng mua sắm trực tuyến như Shopee, Tiki, Lazada, hay các website thương hiệu thời trang lớn liên tục cập nhật hàng ngàn sản phẩm mỗi ngày.</a:t>
            </a:r>
            <a:endParaRPr b="0" i="0" sz="2100" u="none" cap="none" strike="noStrike">
              <a:solidFill>
                <a:srgbClr val="000000"/>
              </a:solidFill>
              <a:latin typeface="Exo 2"/>
              <a:ea typeface="Exo 2"/>
              <a:cs typeface="Exo 2"/>
              <a:sym typeface="Exo 2"/>
            </a:endParaRPr>
          </a:p>
        </p:txBody>
      </p:sp>
      <p:pic>
        <p:nvPicPr>
          <p:cNvPr id="101" name="Google Shape;101;g273022be4d6_2_5"/>
          <p:cNvPicPr preferRelativeResize="0"/>
          <p:nvPr/>
        </p:nvPicPr>
        <p:blipFill>
          <a:blip r:embed="rId4">
            <a:alphaModFix/>
          </a:blip>
          <a:stretch>
            <a:fillRect/>
          </a:stretch>
        </p:blipFill>
        <p:spPr>
          <a:xfrm>
            <a:off x="2016000" y="1122938"/>
            <a:ext cx="4843475" cy="257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5f7929ea6a_0_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07" name="Google Shape;107;g35f7929ea6a_0_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08" name="Google Shape;108;g35f7929ea6a_0_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09" name="Google Shape;109;g35f7929ea6a_0_8"/>
          <p:cNvSpPr txBox="1"/>
          <p:nvPr/>
        </p:nvSpPr>
        <p:spPr>
          <a:xfrm>
            <a:off x="355725" y="4257800"/>
            <a:ext cx="8697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Ngành hàng thời trang chiếm tỉ trọng cao trên các sàn TMĐT</a:t>
            </a:r>
            <a:endParaRPr b="1" i="0" sz="2100" u="none" cap="none" strike="noStrike">
              <a:solidFill>
                <a:srgbClr val="000000"/>
              </a:solidFill>
              <a:latin typeface="Exo 2"/>
              <a:ea typeface="Exo 2"/>
              <a:cs typeface="Exo 2"/>
              <a:sym typeface="Exo 2"/>
            </a:endParaRPr>
          </a:p>
        </p:txBody>
      </p:sp>
      <p:pic>
        <p:nvPicPr>
          <p:cNvPr id="110" name="Google Shape;110;g35f7929ea6a_0_8"/>
          <p:cNvPicPr preferRelativeResize="0"/>
          <p:nvPr/>
        </p:nvPicPr>
        <p:blipFill>
          <a:blip r:embed="rId4">
            <a:alphaModFix/>
          </a:blip>
          <a:stretch>
            <a:fillRect/>
          </a:stretch>
        </p:blipFill>
        <p:spPr>
          <a:xfrm>
            <a:off x="1758049" y="734001"/>
            <a:ext cx="5627900" cy="342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73022be4d6_2_6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16" name="Google Shape;116;g273022be4d6_2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17" name="Google Shape;117;g273022be4d6_2_6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18" name="Google Shape;118;g273022be4d6_2_68"/>
          <p:cNvSpPr txBox="1"/>
          <p:nvPr/>
        </p:nvSpPr>
        <p:spPr>
          <a:xfrm>
            <a:off x="277425" y="4257775"/>
            <a:ext cx="9081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Người bán phải chọn thủ công danh mục sản phẩm thời trang trên sàn</a:t>
            </a:r>
            <a:endParaRPr b="1" i="0" sz="2100" u="none" cap="none" strike="noStrike">
              <a:solidFill>
                <a:srgbClr val="000000"/>
              </a:solidFill>
              <a:latin typeface="Exo 2"/>
              <a:ea typeface="Exo 2"/>
              <a:cs typeface="Exo 2"/>
              <a:sym typeface="Exo 2"/>
            </a:endParaRPr>
          </a:p>
        </p:txBody>
      </p:sp>
      <p:pic>
        <p:nvPicPr>
          <p:cNvPr id="119" name="Google Shape;119;g273022be4d6_2_68"/>
          <p:cNvPicPr preferRelativeResize="0"/>
          <p:nvPr/>
        </p:nvPicPr>
        <p:blipFill rotWithShape="1">
          <a:blip r:embed="rId4">
            <a:alphaModFix/>
          </a:blip>
          <a:srcRect b="0" l="26713" r="0" t="20197"/>
          <a:stretch/>
        </p:blipFill>
        <p:spPr>
          <a:xfrm>
            <a:off x="1432628" y="962862"/>
            <a:ext cx="6010250" cy="3062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73022be4d6_2_33"/>
          <p:cNvSpPr txBox="1"/>
          <p:nvPr>
            <p:ph idx="12" type="sldNum"/>
          </p:nvPr>
        </p:nvSpPr>
        <p:spPr>
          <a:xfrm>
            <a:off x="8393709" y="47175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25" name="Google Shape;125;g273022be4d6_2_33"/>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26" name="Google Shape;126;g273022be4d6_2_33"/>
          <p:cNvSpPr txBox="1"/>
          <p:nvPr/>
        </p:nvSpPr>
        <p:spPr>
          <a:xfrm>
            <a:off x="1199325" y="1505213"/>
            <a:ext cx="6627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Phân loại sản phẩm thời trang</a:t>
            </a:r>
            <a:endParaRPr b="1" i="0" sz="2100" u="none" cap="none" strike="noStrike">
              <a:solidFill>
                <a:srgbClr val="0E78C0"/>
              </a:solidFill>
              <a:latin typeface="Exo 2"/>
              <a:ea typeface="Exo 2"/>
              <a:cs typeface="Exo 2"/>
              <a:sym typeface="Exo 2"/>
            </a:endParaRPr>
          </a:p>
        </p:txBody>
      </p:sp>
      <p:sp>
        <p:nvSpPr>
          <p:cNvPr id="127" name="Google Shape;127;g273022be4d6_2_33"/>
          <p:cNvSpPr txBox="1"/>
          <p:nvPr/>
        </p:nvSpPr>
        <p:spPr>
          <a:xfrm>
            <a:off x="215325" y="2107250"/>
            <a:ext cx="8798100" cy="1800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Xây dựng một mô hình phân loại tự động các sản phẩm thời trang dựa trên hình ảnh</a:t>
            </a:r>
            <a:r>
              <a:rPr b="0" i="0" lang="en" sz="2100" u="none" cap="none" strike="noStrike">
                <a:solidFill>
                  <a:srgbClr val="000000"/>
                </a:solidFill>
                <a:latin typeface="Exo 2"/>
                <a:ea typeface="Exo 2"/>
                <a:cs typeface="Exo 2"/>
                <a:sym typeface="Exo 2"/>
              </a:rPr>
              <a:t>.</a:t>
            </a:r>
            <a:endParaRPr b="0" i="0" sz="2100" u="none" cap="none" strike="noStrike">
              <a:solidFill>
                <a:srgbClr val="000000"/>
              </a:solidFill>
              <a:latin typeface="Exo 2"/>
              <a:ea typeface="Exo 2"/>
              <a:cs typeface="Exo 2"/>
              <a:sym typeface="Exo 2"/>
            </a:endParaRPr>
          </a:p>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Phân tích kết quả và đánh giá khả năng áp dụng mô hình vào thực tế, đặc biệt là trong các hệ thống thương mại điện tử cần phân loại số lượng lớn hình ảnh sản phẩm.</a:t>
            </a:r>
            <a:endParaRPr b="0" i="0" sz="2100" u="none" cap="none" strike="noStrike">
              <a:solidFill>
                <a:srgbClr val="000000"/>
              </a:solidFill>
              <a:latin typeface="Exo 2"/>
              <a:ea typeface="Exo 2"/>
              <a:cs typeface="Exo 2"/>
              <a:sym typeface="Exo 2"/>
            </a:endParaRPr>
          </a:p>
        </p:txBody>
      </p:sp>
      <p:sp>
        <p:nvSpPr>
          <p:cNvPr id="128" name="Google Shape;128;g273022be4d6_2_33"/>
          <p:cNvSpPr txBox="1"/>
          <p:nvPr/>
        </p:nvSpPr>
        <p:spPr>
          <a:xfrm>
            <a:off x="215325" y="73400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Mục tiêu</a:t>
            </a:r>
            <a:endParaRPr b="1" i="0" sz="3200" u="none" cap="none" strike="noStrike">
              <a:solidFill>
                <a:schemeClr val="dk1"/>
              </a:solidFill>
              <a:latin typeface="Exo 2"/>
              <a:ea typeface="Exo 2"/>
              <a:cs typeface="Exo 2"/>
              <a:sym typeface="Ex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5f7929ea6a_0_1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34" name="Google Shape;134;g35f7929ea6a_0_1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35" name="Google Shape;135;g35f7929ea6a_0_1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Ý nghĩa của đề tài</a:t>
            </a:r>
            <a:endParaRPr b="1" i="0" sz="2100" u="none" cap="none" strike="noStrike">
              <a:solidFill>
                <a:srgbClr val="0E78C0"/>
              </a:solidFill>
              <a:latin typeface="Exo 2"/>
              <a:ea typeface="Exo 2"/>
              <a:cs typeface="Exo 2"/>
              <a:sym typeface="Exo 2"/>
            </a:endParaRPr>
          </a:p>
        </p:txBody>
      </p:sp>
      <p:pic>
        <p:nvPicPr>
          <p:cNvPr id="136" name="Google Shape;136;g35f7929ea6a_0_17"/>
          <p:cNvPicPr preferRelativeResize="0"/>
          <p:nvPr/>
        </p:nvPicPr>
        <p:blipFill>
          <a:blip r:embed="rId4">
            <a:alphaModFix/>
          </a:blip>
          <a:stretch>
            <a:fillRect/>
          </a:stretch>
        </p:blipFill>
        <p:spPr>
          <a:xfrm>
            <a:off x="5539600" y="3220000"/>
            <a:ext cx="3056850" cy="1792075"/>
          </a:xfrm>
          <a:prstGeom prst="rect">
            <a:avLst/>
          </a:prstGeom>
          <a:noFill/>
          <a:ln>
            <a:noFill/>
          </a:ln>
        </p:spPr>
      </p:pic>
      <p:pic>
        <p:nvPicPr>
          <p:cNvPr id="137" name="Google Shape;137;g35f7929ea6a_0_17"/>
          <p:cNvPicPr preferRelativeResize="0"/>
          <p:nvPr/>
        </p:nvPicPr>
        <p:blipFill rotWithShape="1">
          <a:blip r:embed="rId5">
            <a:alphaModFix/>
          </a:blip>
          <a:srcRect b="0" l="17600" r="23119" t="0"/>
          <a:stretch/>
        </p:blipFill>
        <p:spPr>
          <a:xfrm>
            <a:off x="245425" y="897050"/>
            <a:ext cx="2347674" cy="2059351"/>
          </a:xfrm>
          <a:prstGeom prst="rect">
            <a:avLst/>
          </a:prstGeom>
          <a:noFill/>
          <a:ln>
            <a:noFill/>
          </a:ln>
        </p:spPr>
      </p:pic>
      <p:sp>
        <p:nvSpPr>
          <p:cNvPr id="138" name="Google Shape;138;g35f7929ea6a_0_17"/>
          <p:cNvSpPr txBox="1"/>
          <p:nvPr/>
        </p:nvSpPr>
        <p:spPr>
          <a:xfrm>
            <a:off x="3053875" y="1456300"/>
            <a:ext cx="5130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100">
                <a:latin typeface="Exo 2"/>
                <a:ea typeface="Exo 2"/>
                <a:cs typeface="Exo 2"/>
                <a:sym typeface="Exo 2"/>
              </a:rPr>
              <a:t>Cắt giảm chi phí khi phân loại sản phẩm thời trang thủ công.</a:t>
            </a:r>
            <a:endParaRPr b="0" i="0" sz="2100" u="none" cap="none" strike="noStrike">
              <a:solidFill>
                <a:srgbClr val="000000"/>
              </a:solidFill>
              <a:latin typeface="Exo 2"/>
              <a:ea typeface="Exo 2"/>
              <a:cs typeface="Exo 2"/>
              <a:sym typeface="Exo 2"/>
            </a:endParaRPr>
          </a:p>
        </p:txBody>
      </p:sp>
      <p:sp>
        <p:nvSpPr>
          <p:cNvPr id="139" name="Google Shape;139;g35f7929ea6a_0_17"/>
          <p:cNvSpPr txBox="1"/>
          <p:nvPr/>
        </p:nvSpPr>
        <p:spPr>
          <a:xfrm>
            <a:off x="1931475" y="3861100"/>
            <a:ext cx="3500100" cy="831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2100">
                <a:latin typeface="Exo 2"/>
                <a:ea typeface="Exo 2"/>
                <a:cs typeface="Exo 2"/>
                <a:sym typeface="Exo 2"/>
              </a:rPr>
              <a:t>Tăng trải nghiệm người dùng.</a:t>
            </a:r>
            <a:endParaRPr b="0" i="0" sz="2100" u="none" cap="none" strike="noStrike">
              <a:solidFill>
                <a:srgbClr val="000000"/>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ctrTitle"/>
          </p:nvPr>
        </p:nvSpPr>
        <p:spPr>
          <a:xfrm flipH="1">
            <a:off x="2747779" y="2619694"/>
            <a:ext cx="5195700" cy="14409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SzPts val="4400"/>
              <a:buNone/>
            </a:pPr>
            <a:r>
              <a:rPr lang="en" sz="2700">
                <a:solidFill>
                  <a:srgbClr val="0E78C0"/>
                </a:solidFill>
                <a:latin typeface="Exo 2"/>
                <a:ea typeface="Exo 2"/>
                <a:cs typeface="Exo 2"/>
                <a:sym typeface="Exo 2"/>
              </a:rPr>
              <a:t>Tổng quan dữ liệu</a:t>
            </a:r>
            <a:endParaRPr sz="2700">
              <a:solidFill>
                <a:srgbClr val="0E78C0"/>
              </a:solidFill>
              <a:latin typeface="Exo 2"/>
              <a:ea typeface="Exo 2"/>
              <a:cs typeface="Exo 2"/>
              <a:sym typeface="Exo 2"/>
            </a:endParaRPr>
          </a:p>
        </p:txBody>
      </p:sp>
      <p:sp>
        <p:nvSpPr>
          <p:cNvPr id="145" name="Google Shape;145;p6"/>
          <p:cNvSpPr txBox="1"/>
          <p:nvPr/>
        </p:nvSpPr>
        <p:spPr>
          <a:xfrm flipH="1">
            <a:off x="49641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cxnSp>
        <p:nvCxnSpPr>
          <p:cNvPr id="146" name="Google Shape;146;p6"/>
          <p:cNvCxnSpPr/>
          <p:nvPr/>
        </p:nvCxnSpPr>
        <p:spPr>
          <a:xfrm>
            <a:off x="7578326" y="3664238"/>
            <a:ext cx="15657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147" name="Google Shape;147;p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48" name="Google Shape;14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149" name="Google Shape;149;p6"/>
          <p:cNvPicPr preferRelativeResize="0"/>
          <p:nvPr/>
        </p:nvPicPr>
        <p:blipFill>
          <a:blip r:embed="rId4">
            <a:alphaModFix/>
          </a:blip>
          <a:stretch>
            <a:fillRect/>
          </a:stretch>
        </p:blipFill>
        <p:spPr>
          <a:xfrm>
            <a:off x="2019322" y="1553529"/>
            <a:ext cx="2702900" cy="271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